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460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1F5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1F5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1F5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1F5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69150" y="4514849"/>
            <a:ext cx="1949450" cy="5397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7515" y="57149"/>
            <a:ext cx="8268969" cy="981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1F5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293489" y="1721025"/>
            <a:ext cx="4250690" cy="13487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230495" y="4498975"/>
            <a:ext cx="3723004" cy="441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o-RO" sz="1600" b="1">
                <a:solidFill>
                  <a:srgbClr val="A6A6A6"/>
                </a:solidFill>
                <a:latin typeface="Arial"/>
                <a:cs typeface="Arial"/>
              </a:rPr>
              <a:t>BEBEC DIANA LUIZA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100" b="1" dirty="0">
                <a:solidFill>
                  <a:srgbClr val="A6A6A6"/>
                </a:solidFill>
                <a:latin typeface="Arial"/>
                <a:cs typeface="Arial"/>
              </a:rPr>
              <a:t>INSTITUTUL</a:t>
            </a:r>
            <a:r>
              <a:rPr sz="1100" b="1" spc="-13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A6A6A6"/>
                </a:solidFill>
                <a:latin typeface="Arial"/>
                <a:cs typeface="Arial"/>
              </a:rPr>
              <a:t>DE</a:t>
            </a:r>
            <a:r>
              <a:rPr sz="1100" b="1" spc="-6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A6A6A6"/>
                </a:solidFill>
                <a:latin typeface="Arial"/>
                <a:cs typeface="Arial"/>
              </a:rPr>
              <a:t>BOLI</a:t>
            </a:r>
            <a:r>
              <a:rPr sz="1100" b="1" spc="-5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A6A6A6"/>
                </a:solidFill>
                <a:latin typeface="Arial"/>
                <a:cs typeface="Arial"/>
              </a:rPr>
              <a:t>CARDIOVASCULARE</a:t>
            </a:r>
            <a:r>
              <a:rPr sz="1100" b="1" spc="13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A6A6A6"/>
                </a:solidFill>
                <a:latin typeface="Arial"/>
                <a:cs typeface="Arial"/>
              </a:rPr>
              <a:t>TIMIŞOARA</a:t>
            </a:r>
            <a:endParaRPr sz="11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17290" y="826007"/>
            <a:ext cx="5120005" cy="275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3350" indent="-343535">
              <a:lnSpc>
                <a:spcPct val="122200"/>
              </a:lnSpc>
              <a:spcBef>
                <a:spcPts val="100"/>
              </a:spcBef>
              <a:buFont typeface="Microsoft Sans Serif"/>
              <a:buChar char="•"/>
              <a:tabLst>
                <a:tab pos="387350" algn="l"/>
              </a:tabLst>
            </a:pPr>
            <a:r>
              <a:rPr sz="1400" dirty="0">
                <a:latin typeface="Malgun Gothic"/>
                <a:cs typeface="Malgun Gothic"/>
              </a:rPr>
              <a:t>Pacient</a:t>
            </a:r>
            <a:r>
              <a:rPr sz="1400" spc="-1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în</a:t>
            </a:r>
            <a:r>
              <a:rPr sz="1400" spc="-4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vârst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spc="80" dirty="0">
                <a:latin typeface="Calibri"/>
                <a:cs typeface="Calibri"/>
              </a:rPr>
              <a:t> </a:t>
            </a:r>
            <a:r>
              <a:rPr sz="1400" dirty="0">
                <a:latin typeface="Malgun Gothic"/>
                <a:cs typeface="Malgun Gothic"/>
              </a:rPr>
              <a:t>30</a:t>
            </a:r>
            <a:r>
              <a:rPr sz="1400" spc="-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ani,</a:t>
            </a:r>
            <a:r>
              <a:rPr sz="1400" spc="-3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f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dirty="0">
                <a:latin typeface="Malgun Gothic"/>
                <a:cs typeface="Malgun Gothic"/>
              </a:rPr>
              <a:t>r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spc="120" dirty="0">
                <a:latin typeface="Calibri"/>
                <a:cs typeface="Calibri"/>
              </a:rPr>
              <a:t> </a:t>
            </a:r>
            <a:r>
              <a:rPr sz="1400" dirty="0">
                <a:latin typeface="Malgun Gothic"/>
                <a:cs typeface="Malgun Gothic"/>
              </a:rPr>
              <a:t>antecedente</a:t>
            </a:r>
            <a:r>
              <a:rPr sz="1400" spc="-80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cardiovasculare 	cunoscute</a:t>
            </a:r>
            <a:endParaRPr sz="1400">
              <a:latin typeface="Malgun Gothic"/>
              <a:cs typeface="Malgun Gothic"/>
            </a:endParaRPr>
          </a:p>
          <a:p>
            <a:pPr marL="355600" indent="-342900">
              <a:lnSpc>
                <a:spcPct val="100000"/>
              </a:lnSpc>
              <a:spcBef>
                <a:spcPts val="27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1400" dirty="0">
                <a:latin typeface="Malgun Gothic"/>
                <a:cs typeface="Malgun Gothic"/>
              </a:rPr>
              <a:t>Palpita</a:t>
            </a:r>
            <a:r>
              <a:rPr sz="1400" dirty="0">
                <a:latin typeface="Calibri"/>
                <a:cs typeface="Calibri"/>
              </a:rPr>
              <a:t>ţ</a:t>
            </a:r>
            <a:r>
              <a:rPr sz="1400" dirty="0">
                <a:latin typeface="Malgun Gothic"/>
                <a:cs typeface="Malgun Gothic"/>
              </a:rPr>
              <a:t>ii</a:t>
            </a:r>
            <a:r>
              <a:rPr sz="1400" spc="-7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resim</a:t>
            </a:r>
            <a:r>
              <a:rPr sz="1400" dirty="0">
                <a:latin typeface="Calibri"/>
                <a:cs typeface="Calibri"/>
              </a:rPr>
              <a:t>ţ</a:t>
            </a:r>
            <a:r>
              <a:rPr sz="1400" dirty="0">
                <a:latin typeface="Malgun Gothic"/>
                <a:cs typeface="Malgun Gothic"/>
              </a:rPr>
              <a:t>ite</a:t>
            </a:r>
            <a:r>
              <a:rPr sz="1400" spc="-7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în</a:t>
            </a:r>
            <a:r>
              <a:rPr sz="1400" spc="-4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repaus</a:t>
            </a:r>
            <a:r>
              <a:rPr sz="1400" spc="-7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din</a:t>
            </a:r>
            <a:r>
              <a:rPr sz="1400" spc="-4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copil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dirty="0">
                <a:latin typeface="Malgun Gothic"/>
                <a:cs typeface="Malgun Gothic"/>
              </a:rPr>
              <a:t>rie</a:t>
            </a:r>
            <a:r>
              <a:rPr sz="1400" spc="-30" dirty="0">
                <a:latin typeface="Malgun Gothic"/>
                <a:cs typeface="Malgun Gothic"/>
              </a:rPr>
              <a:t> </a:t>
            </a:r>
            <a:r>
              <a:rPr sz="1400" spc="-25" dirty="0">
                <a:latin typeface="Malgun Gothic"/>
                <a:cs typeface="Malgun Gothic"/>
              </a:rPr>
              <a:t>(11-</a:t>
            </a:r>
            <a:r>
              <a:rPr sz="1400" dirty="0">
                <a:latin typeface="Malgun Gothic"/>
                <a:cs typeface="Malgun Gothic"/>
              </a:rPr>
              <a:t>12 </a:t>
            </a:r>
            <a:r>
              <a:rPr sz="1400" spc="-20" dirty="0">
                <a:latin typeface="Malgun Gothic"/>
                <a:cs typeface="Malgun Gothic"/>
              </a:rPr>
              <a:t>ani)</a:t>
            </a:r>
            <a:endParaRPr sz="1400">
              <a:latin typeface="Malgun Gothic"/>
              <a:cs typeface="Malgun Gothic"/>
            </a:endParaRPr>
          </a:p>
          <a:p>
            <a:pPr marL="355600" marR="5080" indent="-343535">
              <a:lnSpc>
                <a:spcPct val="119200"/>
              </a:lnSpc>
              <a:spcBef>
                <a:spcPts val="50"/>
              </a:spcBef>
              <a:buFont typeface="Microsoft Sans Serif"/>
              <a:buChar char="•"/>
              <a:tabLst>
                <a:tab pos="387350" algn="l"/>
              </a:tabLst>
            </a:pPr>
            <a:r>
              <a:rPr sz="1400" dirty="0">
                <a:latin typeface="Malgun Gothic"/>
                <a:cs typeface="Malgun Gothic"/>
              </a:rPr>
              <a:t>Cu</a:t>
            </a:r>
            <a:r>
              <a:rPr sz="1400" spc="-5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o</a:t>
            </a:r>
            <a:r>
              <a:rPr sz="1400" spc="-7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lun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spc="160" dirty="0">
                <a:latin typeface="Calibri"/>
                <a:cs typeface="Calibri"/>
              </a:rPr>
              <a:t> </a:t>
            </a:r>
            <a:r>
              <a:rPr sz="1400" dirty="0">
                <a:latin typeface="Malgun Gothic"/>
                <a:cs typeface="Malgun Gothic"/>
              </a:rPr>
              <a:t>anterior</a:t>
            </a:r>
            <a:r>
              <a:rPr sz="1400" spc="-7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consulta</a:t>
            </a:r>
            <a:r>
              <a:rPr sz="1400" dirty="0">
                <a:latin typeface="Calibri"/>
                <a:cs typeface="Calibri"/>
              </a:rPr>
              <a:t>ţ</a:t>
            </a:r>
            <a:r>
              <a:rPr sz="1400" dirty="0">
                <a:latin typeface="Malgun Gothic"/>
                <a:cs typeface="Malgun Gothic"/>
              </a:rPr>
              <a:t>iei</a:t>
            </a:r>
            <a:r>
              <a:rPr sz="1400" spc="-3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ini</a:t>
            </a:r>
            <a:r>
              <a:rPr sz="1400" dirty="0">
                <a:latin typeface="Calibri"/>
                <a:cs typeface="Calibri"/>
              </a:rPr>
              <a:t>ţ</a:t>
            </a:r>
            <a:r>
              <a:rPr sz="1400" dirty="0">
                <a:latin typeface="Malgun Gothic"/>
                <a:cs typeface="Malgun Gothic"/>
              </a:rPr>
              <a:t>iale</a:t>
            </a:r>
            <a:r>
              <a:rPr sz="1400" dirty="0">
                <a:latin typeface="Wingdings"/>
                <a:cs typeface="Wingdings"/>
              </a:rPr>
              <a:t>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Malgun Gothic"/>
                <a:cs typeface="Malgun Gothic"/>
              </a:rPr>
              <a:t>eveniment</a:t>
            </a:r>
            <a:r>
              <a:rPr sz="1400" spc="-70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asociat 	</a:t>
            </a:r>
            <a:r>
              <a:rPr sz="1400" dirty="0">
                <a:latin typeface="Malgun Gothic"/>
                <a:cs typeface="Malgun Gothic"/>
              </a:rPr>
              <a:t>cu</a:t>
            </a:r>
            <a:r>
              <a:rPr sz="1400" spc="-4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stres</a:t>
            </a:r>
            <a:r>
              <a:rPr sz="1400" spc="-80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emo</a:t>
            </a:r>
            <a:r>
              <a:rPr sz="1400" spc="-10" dirty="0">
                <a:latin typeface="Calibri"/>
                <a:cs typeface="Calibri"/>
              </a:rPr>
              <a:t>ţ</a:t>
            </a:r>
            <a:r>
              <a:rPr sz="1400" spc="-10" dirty="0">
                <a:latin typeface="Malgun Gothic"/>
                <a:cs typeface="Malgun Gothic"/>
              </a:rPr>
              <a:t>ional</a:t>
            </a:r>
            <a:endParaRPr sz="1400">
              <a:latin typeface="Malgun Gothic"/>
              <a:cs typeface="Malgun Gothic"/>
            </a:endParaRPr>
          </a:p>
          <a:p>
            <a:pPr marL="755650" lvl="1" indent="-285750">
              <a:lnSpc>
                <a:spcPct val="100000"/>
              </a:lnSpc>
              <a:spcBef>
                <a:spcPts val="375"/>
              </a:spcBef>
              <a:buFont typeface="Microsoft Sans Serif"/>
              <a:buChar char="–"/>
              <a:tabLst>
                <a:tab pos="755650" algn="l"/>
              </a:tabLst>
            </a:pP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Intensificarea</a:t>
            </a:r>
            <a:r>
              <a:rPr sz="1400" spc="-120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tahicardiei</a:t>
            </a:r>
            <a:endParaRPr sz="1400">
              <a:latin typeface="Malgun Gothic"/>
              <a:cs typeface="Malgun Gothic"/>
            </a:endParaRPr>
          </a:p>
          <a:p>
            <a:pPr marL="755650" lvl="1" indent="-285750">
              <a:lnSpc>
                <a:spcPct val="100000"/>
              </a:lnSpc>
              <a:spcBef>
                <a:spcPts val="370"/>
              </a:spcBef>
              <a:buFont typeface="Microsoft Sans Serif"/>
              <a:buChar char="–"/>
              <a:tabLst>
                <a:tab pos="755650" algn="l"/>
              </a:tabLst>
            </a:pP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Dispnee</a:t>
            </a:r>
            <a:endParaRPr sz="1400">
              <a:latin typeface="Malgun Gothic"/>
              <a:cs typeface="Malgun Gothic"/>
            </a:endParaRPr>
          </a:p>
          <a:p>
            <a:pPr marL="755650" lvl="1" indent="-285750">
              <a:lnSpc>
                <a:spcPct val="100000"/>
              </a:lnSpc>
              <a:spcBef>
                <a:spcPts val="325"/>
              </a:spcBef>
              <a:buFont typeface="Microsoft Sans Serif"/>
              <a:buChar char="–"/>
              <a:tabLst>
                <a:tab pos="755650" algn="l"/>
              </a:tabLst>
            </a:pP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Fatigabilitate</a:t>
            </a:r>
            <a:endParaRPr sz="1400">
              <a:latin typeface="Malgun Gothic"/>
              <a:cs typeface="Malgun Gothic"/>
            </a:endParaRPr>
          </a:p>
          <a:p>
            <a:pPr marL="755650" lvl="1" indent="-285750">
              <a:lnSpc>
                <a:spcPct val="100000"/>
              </a:lnSpc>
              <a:spcBef>
                <a:spcPts val="270"/>
              </a:spcBef>
              <a:buFont typeface="Microsoft Sans Serif"/>
              <a:buChar char="–"/>
              <a:tabLst>
                <a:tab pos="755650" algn="l"/>
              </a:tabLst>
            </a:pP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Intoleran</a:t>
            </a:r>
            <a:r>
              <a:rPr sz="1400" dirty="0">
                <a:solidFill>
                  <a:srgbClr val="C00000"/>
                </a:solidFill>
                <a:latin typeface="Calibri"/>
                <a:cs typeface="Calibri"/>
              </a:rPr>
              <a:t>ţă</a:t>
            </a:r>
            <a:r>
              <a:rPr sz="1400" spc="16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la</a:t>
            </a:r>
            <a:r>
              <a:rPr sz="1400" spc="-1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efort</a:t>
            </a:r>
            <a:r>
              <a:rPr sz="1400" spc="-30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u</a:t>
            </a:r>
            <a:r>
              <a:rPr sz="1400" spc="-10" dirty="0">
                <a:solidFill>
                  <a:srgbClr val="C00000"/>
                </a:solidFill>
                <a:latin typeface="Calibri"/>
                <a:cs typeface="Calibri"/>
              </a:rPr>
              <a:t>ş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or/mediu</a:t>
            </a:r>
            <a:endParaRPr sz="1400">
              <a:latin typeface="Malgun Gothic"/>
              <a:cs typeface="Malgun Gothic"/>
            </a:endParaRPr>
          </a:p>
          <a:p>
            <a:pPr marL="469900">
              <a:lnSpc>
                <a:spcPct val="100000"/>
              </a:lnSpc>
              <a:spcBef>
                <a:spcPts val="1675"/>
              </a:spcBef>
            </a:pPr>
            <a:r>
              <a:rPr sz="1400" b="1" dirty="0">
                <a:solidFill>
                  <a:srgbClr val="001F5F"/>
                </a:solidFill>
                <a:latin typeface="Malgun Gothic"/>
                <a:cs typeface="Malgun Gothic"/>
              </a:rPr>
              <a:t>Pulsoximetru</a:t>
            </a:r>
            <a:r>
              <a:rPr sz="1400" dirty="0">
                <a:solidFill>
                  <a:srgbClr val="001F5F"/>
                </a:solidFill>
                <a:latin typeface="Wingdings"/>
                <a:cs typeface="Wingdings"/>
              </a:rPr>
              <a:t></a:t>
            </a:r>
            <a:r>
              <a:rPr sz="1400" spc="1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001F5F"/>
                </a:solidFill>
                <a:latin typeface="Malgun Gothic"/>
                <a:cs typeface="Malgun Gothic"/>
              </a:rPr>
              <a:t>puls</a:t>
            </a:r>
            <a:r>
              <a:rPr sz="1400" b="1" spc="-7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b="1" dirty="0">
                <a:solidFill>
                  <a:srgbClr val="001F5F"/>
                </a:solidFill>
                <a:latin typeface="Malgun Gothic"/>
                <a:cs typeface="Malgun Gothic"/>
              </a:rPr>
              <a:t>regulat</a:t>
            </a:r>
            <a:r>
              <a:rPr sz="1400" b="1" spc="-6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Malgun Gothic"/>
                <a:cs typeface="Malgun Gothic"/>
              </a:rPr>
              <a:t>120-</a:t>
            </a:r>
            <a:r>
              <a:rPr sz="1400" b="1" dirty="0">
                <a:solidFill>
                  <a:srgbClr val="001F5F"/>
                </a:solidFill>
                <a:latin typeface="Malgun Gothic"/>
                <a:cs typeface="Malgun Gothic"/>
              </a:rPr>
              <a:t>170/min</a:t>
            </a:r>
            <a:r>
              <a:rPr sz="1400" b="1" spc="1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b="1" dirty="0">
                <a:solidFill>
                  <a:srgbClr val="001F5F"/>
                </a:solidFill>
                <a:latin typeface="Malgun Gothic"/>
                <a:cs typeface="Malgun Gothic"/>
              </a:rPr>
              <a:t>în</a:t>
            </a:r>
            <a:r>
              <a:rPr sz="1400" b="1" spc="-8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Malgun Gothic"/>
                <a:cs typeface="Malgun Gothic"/>
              </a:rPr>
              <a:t>repaus</a:t>
            </a:r>
            <a:endParaRPr sz="1400">
              <a:latin typeface="Malgun Gothic"/>
              <a:cs typeface="Malgun Gothic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75050" cy="5130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86016" rIns="0" bIns="0" rtlCol="0">
            <a:spAutoFit/>
          </a:bodyPr>
          <a:lstStyle/>
          <a:p>
            <a:pPr marL="2554605">
              <a:lnSpc>
                <a:spcPct val="100000"/>
              </a:lnSpc>
              <a:spcBef>
                <a:spcPts val="100"/>
              </a:spcBef>
            </a:pP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EXAMENUL</a:t>
            </a:r>
            <a:r>
              <a:rPr b="1" spc="-1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spc="-20" dirty="0">
                <a:solidFill>
                  <a:srgbClr val="000000"/>
                </a:solidFill>
                <a:latin typeface="Arial"/>
                <a:cs typeface="Arial"/>
              </a:rPr>
              <a:t>FIZIC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45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dirty="0"/>
              <a:t>pacient</a:t>
            </a:r>
            <a:r>
              <a:rPr spc="-60" dirty="0"/>
              <a:t> </a:t>
            </a:r>
            <a:r>
              <a:rPr spc="-10" dirty="0"/>
              <a:t>normostenic</a:t>
            </a:r>
          </a:p>
          <a:p>
            <a:pPr marL="355600" indent="-342900">
              <a:lnSpc>
                <a:spcPct val="100000"/>
              </a:lnSpc>
              <a:spcBef>
                <a:spcPts val="445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dirty="0"/>
              <a:t>zgomote</a:t>
            </a:r>
            <a:r>
              <a:rPr spc="-114" dirty="0"/>
              <a:t> </a:t>
            </a:r>
            <a:r>
              <a:rPr dirty="0"/>
              <a:t>cardiace</a:t>
            </a:r>
            <a:r>
              <a:rPr spc="-10" dirty="0"/>
              <a:t> </a:t>
            </a:r>
            <a:r>
              <a:rPr dirty="0"/>
              <a:t>ritmice,</a:t>
            </a:r>
            <a:r>
              <a:rPr spc="-40" dirty="0"/>
              <a:t> </a:t>
            </a:r>
            <a:r>
              <a:rPr spc="-10" dirty="0"/>
              <a:t>tahicardice</a:t>
            </a:r>
          </a:p>
          <a:p>
            <a:pPr marL="355600" indent="-342900">
              <a:lnSpc>
                <a:spcPct val="100000"/>
              </a:lnSpc>
              <a:spcBef>
                <a:spcPts val="44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dirty="0"/>
              <a:t>Z3</a:t>
            </a:r>
            <a:r>
              <a:rPr spc="20" dirty="0"/>
              <a:t> </a:t>
            </a:r>
            <a:r>
              <a:rPr spc="-10" dirty="0"/>
              <a:t>prezent</a:t>
            </a:r>
          </a:p>
          <a:p>
            <a:pPr marL="355600" indent="-342900">
              <a:lnSpc>
                <a:spcPct val="100000"/>
              </a:lnSpc>
              <a:spcBef>
                <a:spcPts val="445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pc="-10" dirty="0"/>
              <a:t>pulmonar-normal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3700" y="1200150"/>
            <a:ext cx="3778250" cy="25209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4987" rIns="0" bIns="0" rtlCol="0">
            <a:spAutoFit/>
          </a:bodyPr>
          <a:lstStyle/>
          <a:p>
            <a:pPr marL="111125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ANALIZE</a:t>
            </a:r>
            <a:r>
              <a:rPr sz="2800" b="1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sz="2800" b="1" spc="-10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000000"/>
                </a:solidFill>
                <a:latin typeface="Arial"/>
                <a:cs typeface="Arial"/>
              </a:rPr>
              <a:t>LABORATOR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66540" y="1062164"/>
            <a:ext cx="4248150" cy="737235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0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2000" dirty="0">
                <a:latin typeface="Malgun Gothic"/>
                <a:cs typeface="Malgun Gothic"/>
              </a:rPr>
              <a:t>În</a:t>
            </a:r>
            <a:r>
              <a:rPr sz="2000" spc="-2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limite</a:t>
            </a:r>
            <a:r>
              <a:rPr sz="2000" spc="-85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normale</a:t>
            </a:r>
            <a:endParaRPr sz="2000">
              <a:latin typeface="Malgun Gothic"/>
              <a:cs typeface="Malgun Gothic"/>
            </a:endParaRPr>
          </a:p>
          <a:p>
            <a:pPr marL="355600" indent="-342900">
              <a:lnSpc>
                <a:spcPct val="100000"/>
              </a:lnSpc>
              <a:spcBef>
                <a:spcPts val="40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2000" dirty="0">
                <a:latin typeface="Malgun Gothic"/>
                <a:cs typeface="Malgun Gothic"/>
              </a:rPr>
              <a:t>Inclusiv</a:t>
            </a:r>
            <a:r>
              <a:rPr sz="2000" spc="-4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HLG</a:t>
            </a:r>
            <a:r>
              <a:rPr sz="2000" spc="-100" dirty="0">
                <a:latin typeface="Malgun Gothic"/>
                <a:cs typeface="Malgun Gothic"/>
              </a:rPr>
              <a:t> </a:t>
            </a:r>
            <a:r>
              <a:rPr sz="2000" dirty="0">
                <a:latin typeface="Calibri"/>
                <a:cs typeface="Calibri"/>
              </a:rPr>
              <a:t>ş</a:t>
            </a:r>
            <a:r>
              <a:rPr sz="2000" dirty="0">
                <a:latin typeface="Malgun Gothic"/>
                <a:cs typeface="Malgun Gothic"/>
              </a:rPr>
              <a:t>i</a:t>
            </a:r>
            <a:r>
              <a:rPr sz="2000" spc="-60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hormonii</a:t>
            </a:r>
            <a:r>
              <a:rPr sz="2000" spc="-55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tiroidieni</a:t>
            </a:r>
            <a:endParaRPr sz="2000">
              <a:latin typeface="Malgun Gothic"/>
              <a:cs typeface="Malgun Gothic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3700" y="1206500"/>
            <a:ext cx="3009900" cy="300355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8550" y="1924050"/>
            <a:ext cx="4464050" cy="25082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650" y="774700"/>
            <a:ext cx="7632700" cy="41465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448" rIns="0" bIns="0" rtlCol="0">
            <a:spAutoFit/>
          </a:bodyPr>
          <a:lstStyle/>
          <a:p>
            <a:pPr marL="931544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ECG</a:t>
            </a:r>
            <a:r>
              <a:rPr sz="2800" b="1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sz="2800" b="1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000000"/>
                </a:solidFill>
                <a:latin typeface="Arial"/>
                <a:cs typeface="Arial"/>
              </a:rPr>
              <a:t>SUPRAFAŢĂ</a:t>
            </a:r>
            <a:r>
              <a:rPr sz="2800" b="1" spc="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ÎN</a:t>
            </a:r>
            <a:r>
              <a:rPr sz="2800" b="1" spc="-1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12</a:t>
            </a:r>
            <a:r>
              <a:rPr sz="2800" b="1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000000"/>
                </a:solidFill>
                <a:latin typeface="Arial"/>
                <a:cs typeface="Arial"/>
              </a:rPr>
              <a:t>DERIVAŢII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9500" y="882650"/>
            <a:ext cx="6985000" cy="382905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8739" y="118427"/>
            <a:ext cx="7385684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ECG</a:t>
            </a:r>
            <a:r>
              <a:rPr sz="2000" b="1" spc="-9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7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SUPRAFAŢĂ</a:t>
            </a:r>
            <a:r>
              <a:rPr sz="2000" b="1" spc="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ÎN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12</a:t>
            </a:r>
            <a:r>
              <a:rPr sz="2000" b="1" spc="-9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DERIVAŢII</a:t>
            </a:r>
            <a:r>
              <a:rPr sz="2000" b="1" spc="8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-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frecvenţă</a:t>
            </a:r>
            <a:r>
              <a:rPr sz="2000" b="1" spc="3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variabilă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spc="-50" dirty="0">
                <a:latin typeface="Wingdings"/>
                <a:cs typeface="Wingdings"/>
              </a:rPr>
              <a:t>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30" dirty="0">
                <a:latin typeface="Arial"/>
                <a:cs typeface="Arial"/>
              </a:rPr>
              <a:t>TAHICARDIE </a:t>
            </a:r>
            <a:r>
              <a:rPr sz="2000" b="1" spc="-10" dirty="0">
                <a:latin typeface="Arial"/>
                <a:cs typeface="Arial"/>
              </a:rPr>
              <a:t>ATRIALĂ?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18600" cy="5143500"/>
            <a:chOff x="0" y="0"/>
            <a:chExt cx="91186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219700" cy="51435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73400" y="914361"/>
              <a:ext cx="6032500" cy="357505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562350" y="4013200"/>
              <a:ext cx="2159000" cy="476250"/>
            </a:xfrm>
            <a:custGeom>
              <a:avLst/>
              <a:gdLst/>
              <a:ahLst/>
              <a:cxnLst/>
              <a:rect l="l" t="t" r="r" b="b"/>
              <a:pathLst>
                <a:path w="2159000" h="476250">
                  <a:moveTo>
                    <a:pt x="1079500" y="0"/>
                  </a:moveTo>
                  <a:lnTo>
                    <a:pt x="1005596" y="549"/>
                  </a:lnTo>
                  <a:lnTo>
                    <a:pt x="933029" y="2173"/>
                  </a:lnTo>
                  <a:lnTo>
                    <a:pt x="861958" y="4838"/>
                  </a:lnTo>
                  <a:lnTo>
                    <a:pt x="792544" y="8506"/>
                  </a:lnTo>
                  <a:lnTo>
                    <a:pt x="724949" y="13143"/>
                  </a:lnTo>
                  <a:lnTo>
                    <a:pt x="659332" y="18713"/>
                  </a:lnTo>
                  <a:lnTo>
                    <a:pt x="595855" y="25181"/>
                  </a:lnTo>
                  <a:lnTo>
                    <a:pt x="534679" y="32512"/>
                  </a:lnTo>
                  <a:lnTo>
                    <a:pt x="475964" y="40669"/>
                  </a:lnTo>
                  <a:lnTo>
                    <a:pt x="419872" y="49617"/>
                  </a:lnTo>
                  <a:lnTo>
                    <a:pt x="366563" y="59322"/>
                  </a:lnTo>
                  <a:lnTo>
                    <a:pt x="316198" y="69746"/>
                  </a:lnTo>
                  <a:lnTo>
                    <a:pt x="268938" y="80856"/>
                  </a:lnTo>
                  <a:lnTo>
                    <a:pt x="224943" y="92615"/>
                  </a:lnTo>
                  <a:lnTo>
                    <a:pt x="184375" y="104988"/>
                  </a:lnTo>
                  <a:lnTo>
                    <a:pt x="147395" y="117940"/>
                  </a:lnTo>
                  <a:lnTo>
                    <a:pt x="84839" y="145437"/>
                  </a:lnTo>
                  <a:lnTo>
                    <a:pt x="38564" y="174823"/>
                  </a:lnTo>
                  <a:lnTo>
                    <a:pt x="9855" y="205813"/>
                  </a:lnTo>
                  <a:lnTo>
                    <a:pt x="0" y="238125"/>
                  </a:lnTo>
                  <a:lnTo>
                    <a:pt x="2490" y="254428"/>
                  </a:lnTo>
                  <a:lnTo>
                    <a:pt x="38564" y="301426"/>
                  </a:lnTo>
                  <a:lnTo>
                    <a:pt x="84839" y="330812"/>
                  </a:lnTo>
                  <a:lnTo>
                    <a:pt x="147395" y="358309"/>
                  </a:lnTo>
                  <a:lnTo>
                    <a:pt x="184375" y="371261"/>
                  </a:lnTo>
                  <a:lnTo>
                    <a:pt x="224943" y="383634"/>
                  </a:lnTo>
                  <a:lnTo>
                    <a:pt x="268938" y="395393"/>
                  </a:lnTo>
                  <a:lnTo>
                    <a:pt x="316198" y="406503"/>
                  </a:lnTo>
                  <a:lnTo>
                    <a:pt x="366563" y="416927"/>
                  </a:lnTo>
                  <a:lnTo>
                    <a:pt x="419872" y="426632"/>
                  </a:lnTo>
                  <a:lnTo>
                    <a:pt x="475964" y="435580"/>
                  </a:lnTo>
                  <a:lnTo>
                    <a:pt x="534679" y="443738"/>
                  </a:lnTo>
                  <a:lnTo>
                    <a:pt x="595855" y="451068"/>
                  </a:lnTo>
                  <a:lnTo>
                    <a:pt x="659332" y="457536"/>
                  </a:lnTo>
                  <a:lnTo>
                    <a:pt x="724949" y="463106"/>
                  </a:lnTo>
                  <a:lnTo>
                    <a:pt x="792544" y="467743"/>
                  </a:lnTo>
                  <a:lnTo>
                    <a:pt x="861958" y="471411"/>
                  </a:lnTo>
                  <a:lnTo>
                    <a:pt x="933029" y="474076"/>
                  </a:lnTo>
                  <a:lnTo>
                    <a:pt x="1005596" y="475700"/>
                  </a:lnTo>
                  <a:lnTo>
                    <a:pt x="1079500" y="476250"/>
                  </a:lnTo>
                  <a:lnTo>
                    <a:pt x="1153403" y="475700"/>
                  </a:lnTo>
                  <a:lnTo>
                    <a:pt x="1225970" y="474076"/>
                  </a:lnTo>
                  <a:lnTo>
                    <a:pt x="1297041" y="471411"/>
                  </a:lnTo>
                  <a:lnTo>
                    <a:pt x="1366455" y="467743"/>
                  </a:lnTo>
                  <a:lnTo>
                    <a:pt x="1434050" y="463106"/>
                  </a:lnTo>
                  <a:lnTo>
                    <a:pt x="1499667" y="457536"/>
                  </a:lnTo>
                  <a:lnTo>
                    <a:pt x="1563144" y="451068"/>
                  </a:lnTo>
                  <a:lnTo>
                    <a:pt x="1624320" y="443738"/>
                  </a:lnTo>
                  <a:lnTo>
                    <a:pt x="1683035" y="435580"/>
                  </a:lnTo>
                  <a:lnTo>
                    <a:pt x="1739127" y="426632"/>
                  </a:lnTo>
                  <a:lnTo>
                    <a:pt x="1792436" y="416927"/>
                  </a:lnTo>
                  <a:lnTo>
                    <a:pt x="1842801" y="406503"/>
                  </a:lnTo>
                  <a:lnTo>
                    <a:pt x="1890061" y="395393"/>
                  </a:lnTo>
                  <a:lnTo>
                    <a:pt x="1934056" y="383634"/>
                  </a:lnTo>
                  <a:lnTo>
                    <a:pt x="1974624" y="371261"/>
                  </a:lnTo>
                  <a:lnTo>
                    <a:pt x="2011604" y="358309"/>
                  </a:lnTo>
                  <a:lnTo>
                    <a:pt x="2074160" y="330812"/>
                  </a:lnTo>
                  <a:lnTo>
                    <a:pt x="2120435" y="301426"/>
                  </a:lnTo>
                  <a:lnTo>
                    <a:pt x="2149144" y="270436"/>
                  </a:lnTo>
                  <a:lnTo>
                    <a:pt x="2159000" y="238125"/>
                  </a:lnTo>
                  <a:lnTo>
                    <a:pt x="2156509" y="221821"/>
                  </a:lnTo>
                  <a:lnTo>
                    <a:pt x="2120435" y="174823"/>
                  </a:lnTo>
                  <a:lnTo>
                    <a:pt x="2074160" y="145437"/>
                  </a:lnTo>
                  <a:lnTo>
                    <a:pt x="2011604" y="117940"/>
                  </a:lnTo>
                  <a:lnTo>
                    <a:pt x="1974624" y="104988"/>
                  </a:lnTo>
                  <a:lnTo>
                    <a:pt x="1934056" y="92615"/>
                  </a:lnTo>
                  <a:lnTo>
                    <a:pt x="1890061" y="80856"/>
                  </a:lnTo>
                  <a:lnTo>
                    <a:pt x="1842801" y="69746"/>
                  </a:lnTo>
                  <a:lnTo>
                    <a:pt x="1792436" y="59322"/>
                  </a:lnTo>
                  <a:lnTo>
                    <a:pt x="1739127" y="49617"/>
                  </a:lnTo>
                  <a:lnTo>
                    <a:pt x="1683035" y="40669"/>
                  </a:lnTo>
                  <a:lnTo>
                    <a:pt x="1624320" y="32512"/>
                  </a:lnTo>
                  <a:lnTo>
                    <a:pt x="1563144" y="25181"/>
                  </a:lnTo>
                  <a:lnTo>
                    <a:pt x="1499667" y="18713"/>
                  </a:lnTo>
                  <a:lnTo>
                    <a:pt x="1434050" y="13143"/>
                  </a:lnTo>
                  <a:lnTo>
                    <a:pt x="1366455" y="8506"/>
                  </a:lnTo>
                  <a:lnTo>
                    <a:pt x="1297041" y="4838"/>
                  </a:lnTo>
                  <a:lnTo>
                    <a:pt x="1225970" y="2173"/>
                  </a:lnTo>
                  <a:lnTo>
                    <a:pt x="1153403" y="549"/>
                  </a:lnTo>
                  <a:lnTo>
                    <a:pt x="1079500" y="0"/>
                  </a:lnTo>
                  <a:close/>
                </a:path>
              </a:pathLst>
            </a:custGeom>
            <a:solidFill>
              <a:srgbClr val="4F81BC">
                <a:alpha val="784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562350" y="4013200"/>
              <a:ext cx="2159000" cy="476250"/>
            </a:xfrm>
            <a:custGeom>
              <a:avLst/>
              <a:gdLst/>
              <a:ahLst/>
              <a:cxnLst/>
              <a:rect l="l" t="t" r="r" b="b"/>
              <a:pathLst>
                <a:path w="2159000" h="476250">
                  <a:moveTo>
                    <a:pt x="0" y="238125"/>
                  </a:moveTo>
                  <a:lnTo>
                    <a:pt x="21933" y="190135"/>
                  </a:lnTo>
                  <a:lnTo>
                    <a:pt x="59586" y="159912"/>
                  </a:lnTo>
                  <a:lnTo>
                    <a:pt x="114163" y="131435"/>
                  </a:lnTo>
                  <a:lnTo>
                    <a:pt x="184375" y="104988"/>
                  </a:lnTo>
                  <a:lnTo>
                    <a:pt x="224943" y="92615"/>
                  </a:lnTo>
                  <a:lnTo>
                    <a:pt x="268938" y="80856"/>
                  </a:lnTo>
                  <a:lnTo>
                    <a:pt x="316198" y="69746"/>
                  </a:lnTo>
                  <a:lnTo>
                    <a:pt x="366563" y="59322"/>
                  </a:lnTo>
                  <a:lnTo>
                    <a:pt x="419872" y="49617"/>
                  </a:lnTo>
                  <a:lnTo>
                    <a:pt x="475964" y="40669"/>
                  </a:lnTo>
                  <a:lnTo>
                    <a:pt x="534679" y="32512"/>
                  </a:lnTo>
                  <a:lnTo>
                    <a:pt x="595855" y="25181"/>
                  </a:lnTo>
                  <a:lnTo>
                    <a:pt x="659332" y="18713"/>
                  </a:lnTo>
                  <a:lnTo>
                    <a:pt x="724949" y="13143"/>
                  </a:lnTo>
                  <a:lnTo>
                    <a:pt x="792544" y="8506"/>
                  </a:lnTo>
                  <a:lnTo>
                    <a:pt x="861958" y="4838"/>
                  </a:lnTo>
                  <a:lnTo>
                    <a:pt x="933029" y="2173"/>
                  </a:lnTo>
                  <a:lnTo>
                    <a:pt x="1005596" y="549"/>
                  </a:lnTo>
                  <a:lnTo>
                    <a:pt x="1079500" y="0"/>
                  </a:lnTo>
                  <a:lnTo>
                    <a:pt x="1153403" y="549"/>
                  </a:lnTo>
                  <a:lnTo>
                    <a:pt x="1225970" y="2173"/>
                  </a:lnTo>
                  <a:lnTo>
                    <a:pt x="1297041" y="4838"/>
                  </a:lnTo>
                  <a:lnTo>
                    <a:pt x="1366455" y="8506"/>
                  </a:lnTo>
                  <a:lnTo>
                    <a:pt x="1434050" y="13143"/>
                  </a:lnTo>
                  <a:lnTo>
                    <a:pt x="1499667" y="18713"/>
                  </a:lnTo>
                  <a:lnTo>
                    <a:pt x="1563144" y="25181"/>
                  </a:lnTo>
                  <a:lnTo>
                    <a:pt x="1624320" y="32512"/>
                  </a:lnTo>
                  <a:lnTo>
                    <a:pt x="1683035" y="40669"/>
                  </a:lnTo>
                  <a:lnTo>
                    <a:pt x="1739127" y="49617"/>
                  </a:lnTo>
                  <a:lnTo>
                    <a:pt x="1792436" y="59322"/>
                  </a:lnTo>
                  <a:lnTo>
                    <a:pt x="1842801" y="69746"/>
                  </a:lnTo>
                  <a:lnTo>
                    <a:pt x="1890061" y="80856"/>
                  </a:lnTo>
                  <a:lnTo>
                    <a:pt x="1934056" y="92615"/>
                  </a:lnTo>
                  <a:lnTo>
                    <a:pt x="1974624" y="104988"/>
                  </a:lnTo>
                  <a:lnTo>
                    <a:pt x="2011604" y="117940"/>
                  </a:lnTo>
                  <a:lnTo>
                    <a:pt x="2074160" y="145437"/>
                  </a:lnTo>
                  <a:lnTo>
                    <a:pt x="2120435" y="174823"/>
                  </a:lnTo>
                  <a:lnTo>
                    <a:pt x="2149144" y="205813"/>
                  </a:lnTo>
                  <a:lnTo>
                    <a:pt x="2159000" y="238125"/>
                  </a:lnTo>
                  <a:lnTo>
                    <a:pt x="2156509" y="254428"/>
                  </a:lnTo>
                  <a:lnTo>
                    <a:pt x="2120435" y="301426"/>
                  </a:lnTo>
                  <a:lnTo>
                    <a:pt x="2074160" y="330812"/>
                  </a:lnTo>
                  <a:lnTo>
                    <a:pt x="2011604" y="358309"/>
                  </a:lnTo>
                  <a:lnTo>
                    <a:pt x="1974624" y="371261"/>
                  </a:lnTo>
                  <a:lnTo>
                    <a:pt x="1934056" y="383634"/>
                  </a:lnTo>
                  <a:lnTo>
                    <a:pt x="1890061" y="395393"/>
                  </a:lnTo>
                  <a:lnTo>
                    <a:pt x="1842801" y="406503"/>
                  </a:lnTo>
                  <a:lnTo>
                    <a:pt x="1792436" y="416927"/>
                  </a:lnTo>
                  <a:lnTo>
                    <a:pt x="1739127" y="426632"/>
                  </a:lnTo>
                  <a:lnTo>
                    <a:pt x="1683035" y="435580"/>
                  </a:lnTo>
                  <a:lnTo>
                    <a:pt x="1624320" y="443738"/>
                  </a:lnTo>
                  <a:lnTo>
                    <a:pt x="1563144" y="451068"/>
                  </a:lnTo>
                  <a:lnTo>
                    <a:pt x="1499667" y="457536"/>
                  </a:lnTo>
                  <a:lnTo>
                    <a:pt x="1434050" y="463106"/>
                  </a:lnTo>
                  <a:lnTo>
                    <a:pt x="1366455" y="467743"/>
                  </a:lnTo>
                  <a:lnTo>
                    <a:pt x="1297041" y="471411"/>
                  </a:lnTo>
                  <a:lnTo>
                    <a:pt x="1225970" y="474076"/>
                  </a:lnTo>
                  <a:lnTo>
                    <a:pt x="1153403" y="475700"/>
                  </a:lnTo>
                  <a:lnTo>
                    <a:pt x="1079500" y="476250"/>
                  </a:lnTo>
                  <a:lnTo>
                    <a:pt x="1005596" y="475700"/>
                  </a:lnTo>
                  <a:lnTo>
                    <a:pt x="933029" y="474076"/>
                  </a:lnTo>
                  <a:lnTo>
                    <a:pt x="861958" y="471411"/>
                  </a:lnTo>
                  <a:lnTo>
                    <a:pt x="792544" y="467743"/>
                  </a:lnTo>
                  <a:lnTo>
                    <a:pt x="724949" y="463106"/>
                  </a:lnTo>
                  <a:lnTo>
                    <a:pt x="659332" y="457536"/>
                  </a:lnTo>
                  <a:lnTo>
                    <a:pt x="595855" y="451068"/>
                  </a:lnTo>
                  <a:lnTo>
                    <a:pt x="534679" y="443738"/>
                  </a:lnTo>
                  <a:lnTo>
                    <a:pt x="475964" y="435580"/>
                  </a:lnTo>
                  <a:lnTo>
                    <a:pt x="419872" y="426632"/>
                  </a:lnTo>
                  <a:lnTo>
                    <a:pt x="366563" y="416927"/>
                  </a:lnTo>
                  <a:lnTo>
                    <a:pt x="316198" y="406503"/>
                  </a:lnTo>
                  <a:lnTo>
                    <a:pt x="268938" y="395393"/>
                  </a:lnTo>
                  <a:lnTo>
                    <a:pt x="224943" y="383634"/>
                  </a:lnTo>
                  <a:lnTo>
                    <a:pt x="184375" y="371261"/>
                  </a:lnTo>
                  <a:lnTo>
                    <a:pt x="147395" y="358309"/>
                  </a:lnTo>
                  <a:lnTo>
                    <a:pt x="84839" y="330812"/>
                  </a:lnTo>
                  <a:lnTo>
                    <a:pt x="38564" y="301426"/>
                  </a:lnTo>
                  <a:lnTo>
                    <a:pt x="9855" y="270436"/>
                  </a:lnTo>
                  <a:lnTo>
                    <a:pt x="0" y="238125"/>
                  </a:lnTo>
                  <a:close/>
                </a:path>
              </a:pathLst>
            </a:custGeom>
            <a:ln w="25400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221605" algn="ctr">
              <a:lnSpc>
                <a:spcPts val="2870"/>
              </a:lnSpc>
              <a:spcBef>
                <a:spcPts val="105"/>
              </a:spcBef>
            </a:pP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Cum</a:t>
            </a:r>
            <a:r>
              <a:rPr b="1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000000"/>
                </a:solidFill>
                <a:latin typeface="Arial"/>
                <a:cs typeface="Arial"/>
              </a:rPr>
              <a:t>încadrăm</a:t>
            </a:r>
          </a:p>
          <a:p>
            <a:pPr marL="5219700" algn="ctr">
              <a:lnSpc>
                <a:spcPts val="2870"/>
              </a:lnSpc>
            </a:pP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acestă</a:t>
            </a:r>
            <a:r>
              <a:rPr b="1" spc="-8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000000"/>
                </a:solidFill>
                <a:latin typeface="Arial"/>
                <a:cs typeface="Arial"/>
              </a:rPr>
              <a:t>tahicardie?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100" y="0"/>
            <a:ext cx="9105900" cy="5143500"/>
            <a:chOff x="38100" y="0"/>
            <a:chExt cx="91059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100" y="0"/>
              <a:ext cx="5251450" cy="51435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19500" y="0"/>
              <a:ext cx="5524500" cy="343535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613150" y="3435350"/>
              <a:ext cx="5530850" cy="1708150"/>
            </a:xfrm>
            <a:custGeom>
              <a:avLst/>
              <a:gdLst/>
              <a:ahLst/>
              <a:cxnLst/>
              <a:rect l="l" t="t" r="r" b="b"/>
              <a:pathLst>
                <a:path w="5530850" h="1708150">
                  <a:moveTo>
                    <a:pt x="5530850" y="0"/>
                  </a:moveTo>
                  <a:lnTo>
                    <a:pt x="0" y="0"/>
                  </a:lnTo>
                  <a:lnTo>
                    <a:pt x="0" y="1708150"/>
                  </a:lnTo>
                  <a:lnTo>
                    <a:pt x="5530850" y="1708150"/>
                  </a:lnTo>
                  <a:lnTo>
                    <a:pt x="55308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693795" y="3677030"/>
            <a:ext cx="5010150" cy="1306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5" dirty="0">
                <a:solidFill>
                  <a:srgbClr val="C00000"/>
                </a:solidFill>
                <a:latin typeface="Malgun Gothic"/>
                <a:cs typeface="Malgun Gothic"/>
              </a:rPr>
              <a:t>V1-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und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9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</a:t>
            </a:r>
            <a:r>
              <a:rPr sz="1400" spc="-1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bifazic</a:t>
            </a:r>
            <a:r>
              <a:rPr sz="1400" spc="-10" dirty="0">
                <a:solidFill>
                  <a:srgbClr val="C00000"/>
                </a:solidFill>
                <a:latin typeface="Calibri"/>
                <a:cs typeface="Calibri"/>
              </a:rPr>
              <a:t>ă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4"/>
              </a:lnSpc>
              <a:spcBef>
                <a:spcPts val="20"/>
              </a:spcBef>
            </a:pPr>
            <a:r>
              <a:rPr sz="1400" spc="-25" dirty="0">
                <a:solidFill>
                  <a:srgbClr val="C00000"/>
                </a:solidFill>
                <a:latin typeface="Malgun Gothic"/>
                <a:cs typeface="Malgun Gothic"/>
              </a:rPr>
              <a:t>V2-V4-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und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25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</a:t>
            </a:r>
            <a:r>
              <a:rPr sz="1400" spc="1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pozitiv</a:t>
            </a:r>
            <a:r>
              <a:rPr sz="1400" dirty="0">
                <a:solidFill>
                  <a:srgbClr val="C00000"/>
                </a:solidFill>
                <a:latin typeface="Calibri"/>
                <a:cs typeface="Calibri"/>
              </a:rPr>
              <a:t>ă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-</a:t>
            </a:r>
            <a:r>
              <a:rPr sz="1400" spc="-1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CRISTA</a:t>
            </a:r>
            <a:endParaRPr sz="1400">
              <a:latin typeface="Malgun Gothic"/>
              <a:cs typeface="Malgun Gothic"/>
            </a:endParaRPr>
          </a:p>
          <a:p>
            <a:pPr marL="12700">
              <a:lnSpc>
                <a:spcPts val="1664"/>
              </a:lnSpc>
            </a:pP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DII-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unda</a:t>
            </a:r>
            <a:r>
              <a:rPr sz="1400" spc="-3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</a:t>
            </a:r>
            <a:r>
              <a:rPr sz="1400" spc="-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nu</a:t>
            </a:r>
            <a:r>
              <a:rPr sz="1400" spc="-1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este pozitiv</a:t>
            </a:r>
            <a:r>
              <a:rPr sz="1400" dirty="0">
                <a:solidFill>
                  <a:srgbClr val="C00000"/>
                </a:solidFill>
                <a:latin typeface="Calibri"/>
                <a:cs typeface="Calibri"/>
              </a:rPr>
              <a:t>ă</a:t>
            </a:r>
            <a:r>
              <a:rPr sz="1400" spc="1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ca</a:t>
            </a:r>
            <a:r>
              <a:rPr sz="1400" spc="-3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în</a:t>
            </a:r>
            <a:r>
              <a:rPr sz="1400" spc="-1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algoritm,</a:t>
            </a:r>
            <a:r>
              <a:rPr sz="1400" spc="-5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are</a:t>
            </a:r>
            <a:r>
              <a:rPr sz="1400" spc="-4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o</a:t>
            </a:r>
            <a:r>
              <a:rPr sz="1400" spc="-4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Malgun Gothic"/>
                <a:cs typeface="Malgun Gothic"/>
              </a:rPr>
              <a:t>component</a:t>
            </a:r>
            <a:r>
              <a:rPr sz="1400" spc="-1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endParaRPr sz="1400">
              <a:latin typeface="Calibri"/>
              <a:cs typeface="Calibri"/>
            </a:endParaRPr>
          </a:p>
          <a:p>
            <a:pPr marL="12700" marR="48895">
              <a:lnSpc>
                <a:spcPts val="1650"/>
              </a:lnSpc>
              <a:spcBef>
                <a:spcPts val="100"/>
              </a:spcBef>
            </a:pP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ini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ţ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ial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negativ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0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dup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care</a:t>
            </a:r>
            <a:r>
              <a:rPr sz="1400" spc="-5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urmeaz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4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pozitivitate</a:t>
            </a:r>
            <a:r>
              <a:rPr sz="1400" spc="-13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Malgun Gothic"/>
                <a:cs typeface="Malgun Gothic"/>
              </a:rPr>
              <a:t>important</a:t>
            </a:r>
            <a:r>
              <a:rPr sz="1400" spc="-1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-10" dirty="0">
                <a:solidFill>
                  <a:srgbClr val="001F5F"/>
                </a:solidFill>
                <a:latin typeface="Wingdings"/>
                <a:cs typeface="Wingdings"/>
              </a:rPr>
              <a:t></a:t>
            </a:r>
            <a:r>
              <a:rPr sz="14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sugereaz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1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por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ţ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iunea</a:t>
            </a:r>
            <a:r>
              <a:rPr sz="1400" spc="-60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inferioar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7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a</a:t>
            </a:r>
            <a:r>
              <a:rPr sz="1400" spc="-1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CRISTEI</a:t>
            </a:r>
            <a:r>
              <a:rPr sz="1400" spc="-5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Malgun Gothic"/>
                <a:cs typeface="Malgun Gothic"/>
              </a:rPr>
              <a:t>TERMINALIS</a:t>
            </a:r>
            <a:endParaRPr sz="1400">
              <a:latin typeface="Malgun Gothic"/>
              <a:cs typeface="Malgun Gothic"/>
            </a:endParaRPr>
          </a:p>
          <a:p>
            <a:pPr marL="12700">
              <a:lnSpc>
                <a:spcPts val="1655"/>
              </a:lnSpc>
            </a:pP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DI-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und</a:t>
            </a:r>
            <a:r>
              <a:rPr sz="1400" dirty="0">
                <a:solidFill>
                  <a:srgbClr val="001F5F"/>
                </a:solidFill>
                <a:latin typeface="Calibri"/>
                <a:cs typeface="Calibri"/>
              </a:rPr>
              <a:t>ă</a:t>
            </a:r>
            <a:r>
              <a:rPr sz="1400" spc="18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P</a:t>
            </a:r>
            <a:r>
              <a:rPr sz="1400" spc="-6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pozitiv</a:t>
            </a:r>
            <a:r>
              <a:rPr sz="1400" dirty="0">
                <a:solidFill>
                  <a:srgbClr val="C00000"/>
                </a:solidFill>
                <a:latin typeface="Calibri"/>
                <a:cs typeface="Calibri"/>
              </a:rPr>
              <a:t>ă</a:t>
            </a:r>
            <a:r>
              <a:rPr sz="1400" dirty="0">
                <a:solidFill>
                  <a:srgbClr val="C00000"/>
                </a:solidFill>
                <a:latin typeface="Wingdings"/>
                <a:cs typeface="Wingdings"/>
              </a:rPr>
              <a:t></a:t>
            </a:r>
            <a:r>
              <a:rPr sz="1400" spc="10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CRISTA</a:t>
            </a:r>
            <a:r>
              <a:rPr sz="1400" spc="-80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001F5F"/>
                </a:solidFill>
                <a:latin typeface="Malgun Gothic"/>
                <a:cs typeface="Malgun Gothic"/>
              </a:rPr>
              <a:t>sau</a:t>
            </a:r>
            <a:r>
              <a:rPr sz="1400" spc="-25" dirty="0">
                <a:solidFill>
                  <a:srgbClr val="001F5F"/>
                </a:solidFill>
                <a:latin typeface="Malgun Gothic"/>
                <a:cs typeface="Malgun Gothic"/>
              </a:rPr>
              <a:t> </a:t>
            </a:r>
            <a:r>
              <a:rPr sz="1400" dirty="0">
                <a:solidFill>
                  <a:srgbClr val="C00000"/>
                </a:solidFill>
                <a:latin typeface="Malgun Gothic"/>
                <a:cs typeface="Malgun Gothic"/>
              </a:rPr>
              <a:t>VP</a:t>
            </a:r>
            <a:r>
              <a:rPr sz="1400" spc="-1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Malgun Gothic"/>
                <a:cs typeface="Malgun Gothic"/>
              </a:rPr>
              <a:t>drepte</a:t>
            </a:r>
            <a:endParaRPr sz="1400">
              <a:latin typeface="Malgun Gothic"/>
              <a:cs typeface="Malgun Gothic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22900" y="1549400"/>
            <a:ext cx="457200" cy="241300"/>
            <a:chOff x="5422900" y="1549400"/>
            <a:chExt cx="457200" cy="241300"/>
          </a:xfrm>
        </p:grpSpPr>
        <p:sp>
          <p:nvSpPr>
            <p:cNvPr id="8" name="object 8"/>
            <p:cNvSpPr/>
            <p:nvPr/>
          </p:nvSpPr>
          <p:spPr>
            <a:xfrm>
              <a:off x="5435600" y="1562100"/>
              <a:ext cx="431800" cy="215900"/>
            </a:xfrm>
            <a:custGeom>
              <a:avLst/>
              <a:gdLst/>
              <a:ahLst/>
              <a:cxnLst/>
              <a:rect l="l" t="t" r="r" b="b"/>
              <a:pathLst>
                <a:path w="431800" h="215900">
                  <a:moveTo>
                    <a:pt x="215900" y="0"/>
                  </a:moveTo>
                  <a:lnTo>
                    <a:pt x="158500" y="3859"/>
                  </a:lnTo>
                  <a:lnTo>
                    <a:pt x="106924" y="14750"/>
                  </a:lnTo>
                  <a:lnTo>
                    <a:pt x="63230" y="31638"/>
                  </a:lnTo>
                  <a:lnTo>
                    <a:pt x="29473" y="53490"/>
                  </a:lnTo>
                  <a:lnTo>
                    <a:pt x="0" y="107950"/>
                  </a:lnTo>
                  <a:lnTo>
                    <a:pt x="7711" y="136627"/>
                  </a:lnTo>
                  <a:lnTo>
                    <a:pt x="63230" y="184261"/>
                  </a:lnTo>
                  <a:lnTo>
                    <a:pt x="106924" y="201149"/>
                  </a:lnTo>
                  <a:lnTo>
                    <a:pt x="158500" y="212040"/>
                  </a:lnTo>
                  <a:lnTo>
                    <a:pt x="215900" y="215900"/>
                  </a:lnTo>
                  <a:lnTo>
                    <a:pt x="273299" y="212040"/>
                  </a:lnTo>
                  <a:lnTo>
                    <a:pt x="324875" y="201149"/>
                  </a:lnTo>
                  <a:lnTo>
                    <a:pt x="368569" y="184261"/>
                  </a:lnTo>
                  <a:lnTo>
                    <a:pt x="402326" y="162409"/>
                  </a:lnTo>
                  <a:lnTo>
                    <a:pt x="431800" y="107950"/>
                  </a:lnTo>
                  <a:lnTo>
                    <a:pt x="424088" y="79272"/>
                  </a:lnTo>
                  <a:lnTo>
                    <a:pt x="368569" y="31638"/>
                  </a:lnTo>
                  <a:lnTo>
                    <a:pt x="324875" y="14750"/>
                  </a:lnTo>
                  <a:lnTo>
                    <a:pt x="273299" y="3859"/>
                  </a:lnTo>
                  <a:lnTo>
                    <a:pt x="215900" y="0"/>
                  </a:lnTo>
                  <a:close/>
                </a:path>
              </a:pathLst>
            </a:custGeom>
            <a:solidFill>
              <a:srgbClr val="C00000">
                <a:alpha val="2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35600" y="1562100"/>
              <a:ext cx="431800" cy="215900"/>
            </a:xfrm>
            <a:custGeom>
              <a:avLst/>
              <a:gdLst/>
              <a:ahLst/>
              <a:cxnLst/>
              <a:rect l="l" t="t" r="r" b="b"/>
              <a:pathLst>
                <a:path w="431800" h="215900">
                  <a:moveTo>
                    <a:pt x="0" y="107950"/>
                  </a:moveTo>
                  <a:lnTo>
                    <a:pt x="29473" y="53490"/>
                  </a:lnTo>
                  <a:lnTo>
                    <a:pt x="63230" y="31638"/>
                  </a:lnTo>
                  <a:lnTo>
                    <a:pt x="106924" y="14750"/>
                  </a:lnTo>
                  <a:lnTo>
                    <a:pt x="158500" y="3859"/>
                  </a:lnTo>
                  <a:lnTo>
                    <a:pt x="215900" y="0"/>
                  </a:lnTo>
                  <a:lnTo>
                    <a:pt x="273299" y="3859"/>
                  </a:lnTo>
                  <a:lnTo>
                    <a:pt x="324875" y="14750"/>
                  </a:lnTo>
                  <a:lnTo>
                    <a:pt x="368569" y="31638"/>
                  </a:lnTo>
                  <a:lnTo>
                    <a:pt x="402326" y="53490"/>
                  </a:lnTo>
                  <a:lnTo>
                    <a:pt x="431800" y="107950"/>
                  </a:lnTo>
                  <a:lnTo>
                    <a:pt x="424088" y="136627"/>
                  </a:lnTo>
                  <a:lnTo>
                    <a:pt x="368569" y="184261"/>
                  </a:lnTo>
                  <a:lnTo>
                    <a:pt x="324875" y="201149"/>
                  </a:lnTo>
                  <a:lnTo>
                    <a:pt x="273299" y="212040"/>
                  </a:lnTo>
                  <a:lnTo>
                    <a:pt x="215900" y="215900"/>
                  </a:lnTo>
                  <a:lnTo>
                    <a:pt x="158500" y="212040"/>
                  </a:lnTo>
                  <a:lnTo>
                    <a:pt x="106924" y="201149"/>
                  </a:lnTo>
                  <a:lnTo>
                    <a:pt x="63230" y="184261"/>
                  </a:lnTo>
                  <a:lnTo>
                    <a:pt x="29473" y="162409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850" y="0"/>
            <a:ext cx="8267700" cy="51434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700" y="50800"/>
            <a:ext cx="9124950" cy="4972050"/>
            <a:chOff x="12700" y="50800"/>
            <a:chExt cx="9124950" cy="49720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700" y="120650"/>
              <a:ext cx="4921250" cy="381635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82700" y="2425700"/>
              <a:ext cx="431800" cy="431800"/>
            </a:xfrm>
            <a:custGeom>
              <a:avLst/>
              <a:gdLst/>
              <a:ahLst/>
              <a:cxnLst/>
              <a:rect l="l" t="t" r="r" b="b"/>
              <a:pathLst>
                <a:path w="431800" h="431800">
                  <a:moveTo>
                    <a:pt x="0" y="215900"/>
                  </a:moveTo>
                  <a:lnTo>
                    <a:pt x="5701" y="166391"/>
                  </a:lnTo>
                  <a:lnTo>
                    <a:pt x="21941" y="120946"/>
                  </a:lnTo>
                  <a:lnTo>
                    <a:pt x="47426" y="80859"/>
                  </a:lnTo>
                  <a:lnTo>
                    <a:pt x="80859" y="47426"/>
                  </a:lnTo>
                  <a:lnTo>
                    <a:pt x="120946" y="21941"/>
                  </a:lnTo>
                  <a:lnTo>
                    <a:pt x="166391" y="5701"/>
                  </a:lnTo>
                  <a:lnTo>
                    <a:pt x="215900" y="0"/>
                  </a:lnTo>
                  <a:lnTo>
                    <a:pt x="265408" y="5701"/>
                  </a:lnTo>
                  <a:lnTo>
                    <a:pt x="310853" y="21941"/>
                  </a:lnTo>
                  <a:lnTo>
                    <a:pt x="350940" y="47426"/>
                  </a:lnTo>
                  <a:lnTo>
                    <a:pt x="384373" y="80859"/>
                  </a:lnTo>
                  <a:lnTo>
                    <a:pt x="409858" y="120946"/>
                  </a:lnTo>
                  <a:lnTo>
                    <a:pt x="426098" y="166391"/>
                  </a:lnTo>
                  <a:lnTo>
                    <a:pt x="431800" y="215900"/>
                  </a:lnTo>
                  <a:lnTo>
                    <a:pt x="426098" y="265408"/>
                  </a:lnTo>
                  <a:lnTo>
                    <a:pt x="409858" y="310853"/>
                  </a:lnTo>
                  <a:lnTo>
                    <a:pt x="384373" y="350940"/>
                  </a:lnTo>
                  <a:lnTo>
                    <a:pt x="350940" y="384373"/>
                  </a:lnTo>
                  <a:lnTo>
                    <a:pt x="310853" y="409858"/>
                  </a:lnTo>
                  <a:lnTo>
                    <a:pt x="265408" y="426098"/>
                  </a:lnTo>
                  <a:lnTo>
                    <a:pt x="215900" y="431800"/>
                  </a:lnTo>
                  <a:lnTo>
                    <a:pt x="166391" y="426098"/>
                  </a:lnTo>
                  <a:lnTo>
                    <a:pt x="120946" y="409858"/>
                  </a:lnTo>
                  <a:lnTo>
                    <a:pt x="80859" y="384373"/>
                  </a:lnTo>
                  <a:lnTo>
                    <a:pt x="47426" y="350940"/>
                  </a:lnTo>
                  <a:lnTo>
                    <a:pt x="21941" y="310853"/>
                  </a:lnTo>
                  <a:lnTo>
                    <a:pt x="5701" y="265408"/>
                  </a:lnTo>
                  <a:lnTo>
                    <a:pt x="0" y="215900"/>
                  </a:lnTo>
                  <a:close/>
                </a:path>
              </a:pathLst>
            </a:custGeom>
            <a:ln w="254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41750" y="50800"/>
              <a:ext cx="5295900" cy="49720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5803" rIns="0" bIns="0" rtlCol="0">
            <a:spAutoFit/>
          </a:bodyPr>
          <a:lstStyle/>
          <a:p>
            <a:pPr marL="5394325">
              <a:lnSpc>
                <a:spcPct val="100000"/>
              </a:lnSpc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HOLTER</a:t>
            </a:r>
            <a:r>
              <a:rPr b="1" spc="-10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ECG/24</a:t>
            </a:r>
            <a:r>
              <a:rPr b="1" spc="-85" dirty="0">
                <a:latin typeface="Arial"/>
                <a:cs typeface="Arial"/>
              </a:rPr>
              <a:t> </a:t>
            </a:r>
            <a:r>
              <a:rPr b="1" spc="-50" dirty="0">
                <a:latin typeface="Arial"/>
                <a:cs typeface="Arial"/>
              </a:rPr>
              <a:t>h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1550" y="628650"/>
            <a:ext cx="7346950" cy="45148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448" rIns="0" bIns="0" rtlCol="0">
            <a:spAutoFit/>
          </a:bodyPr>
          <a:lstStyle/>
          <a:p>
            <a:pPr marL="499745">
              <a:lnSpc>
                <a:spcPct val="100000"/>
              </a:lnSpc>
              <a:spcBef>
                <a:spcPts val="100"/>
              </a:spcBef>
            </a:pPr>
            <a:r>
              <a:rPr sz="2800" b="1" spc="-10" dirty="0">
                <a:solidFill>
                  <a:srgbClr val="000000"/>
                </a:solidFill>
                <a:latin typeface="Arial"/>
                <a:cs typeface="Arial"/>
              </a:rPr>
              <a:t>ECOCARDIOGRAFIE-</a:t>
            </a:r>
            <a:r>
              <a:rPr sz="2800" b="1" spc="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VS</a:t>
            </a:r>
            <a:r>
              <a:rPr sz="2800" b="1" spc="-1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spc="-130" dirty="0">
                <a:solidFill>
                  <a:srgbClr val="000000"/>
                </a:solidFill>
                <a:latin typeface="Arial"/>
                <a:cs typeface="Arial"/>
              </a:rPr>
              <a:t>DILATAT,</a:t>
            </a:r>
            <a:r>
              <a:rPr sz="2800" b="1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000000"/>
                </a:solidFill>
                <a:latin typeface="Arial"/>
                <a:cs typeface="Arial"/>
              </a:rPr>
              <a:t>FE=40%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517650"/>
            <a:ext cx="8229600" cy="27559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6257" y="4299902"/>
            <a:ext cx="69627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Malgun Gothic"/>
                <a:cs typeface="Malgun Gothic"/>
              </a:rPr>
              <a:t>VS</a:t>
            </a:r>
            <a:r>
              <a:rPr sz="1400" spc="-9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dilatat</a:t>
            </a:r>
            <a:r>
              <a:rPr sz="1400" spc="-9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(VTD=175ml,</a:t>
            </a:r>
            <a:r>
              <a:rPr sz="1400" spc="-3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),</a:t>
            </a:r>
            <a:r>
              <a:rPr sz="1400" spc="-7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FE=40%,</a:t>
            </a:r>
            <a:r>
              <a:rPr sz="1400" spc="4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hipokinezie</a:t>
            </a:r>
            <a:r>
              <a:rPr sz="1400" spc="-3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global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dirty="0">
                <a:latin typeface="Malgun Gothic"/>
                <a:cs typeface="Malgun Gothic"/>
              </a:rPr>
              <a:t>,</a:t>
            </a:r>
            <a:r>
              <a:rPr sz="1400" spc="-7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f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dirty="0">
                <a:latin typeface="Malgun Gothic"/>
                <a:cs typeface="Malgun Gothic"/>
              </a:rPr>
              <a:t>r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spc="125" dirty="0">
                <a:latin typeface="Calibri"/>
                <a:cs typeface="Calibri"/>
              </a:rPr>
              <a:t> </a:t>
            </a:r>
            <a:r>
              <a:rPr sz="1400" dirty="0">
                <a:latin typeface="Malgun Gothic"/>
                <a:cs typeface="Malgun Gothic"/>
              </a:rPr>
              <a:t>valvulopatii</a:t>
            </a:r>
            <a:r>
              <a:rPr sz="1400" spc="-95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seminificative</a:t>
            </a:r>
            <a:endParaRPr sz="14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378700" cy="514349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448" rIns="0" bIns="0" rtlCol="0">
            <a:spAutoFit/>
          </a:bodyPr>
          <a:lstStyle/>
          <a:p>
            <a:pPr marL="3162300">
              <a:lnSpc>
                <a:spcPct val="100000"/>
              </a:lnSpc>
              <a:spcBef>
                <a:spcPts val="100"/>
              </a:spcBef>
            </a:pPr>
            <a:r>
              <a:rPr sz="2800" b="1" spc="-10" dirty="0">
                <a:solidFill>
                  <a:srgbClr val="000000"/>
                </a:solidFill>
                <a:latin typeface="Arial"/>
                <a:cs typeface="Arial"/>
              </a:rPr>
              <a:t>MEDICAŢIE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6257" y="1369631"/>
            <a:ext cx="5237480" cy="2499995"/>
          </a:xfrm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355600" marR="95250" indent="-343535">
              <a:lnSpc>
                <a:spcPct val="104299"/>
              </a:lnSpc>
              <a:spcBef>
                <a:spcPts val="1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1800" dirty="0">
                <a:latin typeface="Malgun Gothic"/>
                <a:cs typeface="Malgun Gothic"/>
              </a:rPr>
              <a:t>Propafenon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spc="170" dirty="0">
                <a:latin typeface="Calibri"/>
                <a:cs typeface="Calibri"/>
              </a:rPr>
              <a:t> </a:t>
            </a:r>
            <a:r>
              <a:rPr sz="1800" dirty="0">
                <a:latin typeface="Malgun Gothic"/>
                <a:cs typeface="Malgun Gothic"/>
              </a:rPr>
              <a:t>450mg/zi,</a:t>
            </a:r>
            <a:r>
              <a:rPr sz="1800" spc="-8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ulterior</a:t>
            </a:r>
            <a:r>
              <a:rPr sz="1800" spc="-6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Flecainid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spc="175" dirty="0">
                <a:latin typeface="Calibri"/>
                <a:cs typeface="Calibri"/>
              </a:rPr>
              <a:t> </a:t>
            </a:r>
            <a:r>
              <a:rPr sz="1800" spc="-25" dirty="0">
                <a:latin typeface="Malgun Gothic"/>
                <a:cs typeface="Malgun Gothic"/>
              </a:rPr>
              <a:t>200 </a:t>
            </a:r>
            <a:r>
              <a:rPr sz="1800" spc="-10" dirty="0">
                <a:latin typeface="Malgun Gothic"/>
                <a:cs typeface="Malgun Gothic"/>
              </a:rPr>
              <a:t>mg/zi</a:t>
            </a:r>
            <a:endParaRPr sz="1800">
              <a:latin typeface="Malgun Gothic"/>
              <a:cs typeface="Malgun Gothic"/>
            </a:endParaRPr>
          </a:p>
          <a:p>
            <a:pPr marL="355600" indent="-342900">
              <a:lnSpc>
                <a:spcPct val="100000"/>
              </a:lnSpc>
              <a:spcBef>
                <a:spcPts val="39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1800" dirty="0">
                <a:latin typeface="Malgun Gothic"/>
                <a:cs typeface="Malgun Gothic"/>
              </a:rPr>
              <a:t>Betablocant:</a:t>
            </a:r>
            <a:r>
              <a:rPr sz="1800" spc="-3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Betaxolol</a:t>
            </a:r>
            <a:r>
              <a:rPr sz="1800" spc="-7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20</a:t>
            </a:r>
            <a:r>
              <a:rPr sz="1800" spc="-35" dirty="0">
                <a:latin typeface="Malgun Gothic"/>
                <a:cs typeface="Malgun Gothic"/>
              </a:rPr>
              <a:t> </a:t>
            </a:r>
            <a:r>
              <a:rPr sz="1800" spc="-10" dirty="0">
                <a:latin typeface="Malgun Gothic"/>
                <a:cs typeface="Malgun Gothic"/>
              </a:rPr>
              <a:t>mg/zi</a:t>
            </a:r>
            <a:endParaRPr sz="1800">
              <a:latin typeface="Malgun Gothic"/>
              <a:cs typeface="Malgun Gothic"/>
            </a:endParaRPr>
          </a:p>
          <a:p>
            <a:pPr marL="355600" indent="-342900">
              <a:lnSpc>
                <a:spcPct val="100000"/>
              </a:lnSpc>
              <a:spcBef>
                <a:spcPts val="395"/>
              </a:spcBef>
              <a:buFont typeface="Microsoft Sans Serif"/>
              <a:buChar char="•"/>
              <a:tabLst>
                <a:tab pos="355600" algn="l"/>
                <a:tab pos="4624705" algn="l"/>
              </a:tabLst>
            </a:pPr>
            <a:r>
              <a:rPr sz="1800" dirty="0">
                <a:latin typeface="Malgun Gothic"/>
                <a:cs typeface="Malgun Gothic"/>
              </a:rPr>
              <a:t>F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dirty="0">
                <a:latin typeface="Malgun Gothic"/>
                <a:cs typeface="Malgun Gothic"/>
              </a:rPr>
              <a:t>r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spc="175" dirty="0">
                <a:latin typeface="Calibri"/>
                <a:cs typeface="Calibri"/>
              </a:rPr>
              <a:t> </a:t>
            </a:r>
            <a:r>
              <a:rPr sz="1800" dirty="0">
                <a:latin typeface="Malgun Gothic"/>
                <a:cs typeface="Malgun Gothic"/>
              </a:rPr>
              <a:t>rezultat</a:t>
            </a:r>
            <a:r>
              <a:rPr sz="1800" dirty="0">
                <a:latin typeface="Wingdings"/>
                <a:cs typeface="Wingdings"/>
              </a:rPr>
              <a:t></a:t>
            </a:r>
            <a:r>
              <a:rPr sz="1800" spc="1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Malgun Gothic"/>
                <a:cs typeface="Malgun Gothic"/>
              </a:rPr>
              <a:t>cre</a:t>
            </a:r>
            <a:r>
              <a:rPr sz="1800" dirty="0">
                <a:latin typeface="Calibri"/>
                <a:cs typeface="Calibri"/>
              </a:rPr>
              <a:t>ş</a:t>
            </a:r>
            <a:r>
              <a:rPr sz="1800" dirty="0">
                <a:latin typeface="Malgun Gothic"/>
                <a:cs typeface="Malgun Gothic"/>
              </a:rPr>
              <a:t>tere</a:t>
            </a:r>
            <a:r>
              <a:rPr sz="1800" spc="4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paradoxal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Malgun Gothic"/>
                <a:cs typeface="Malgun Gothic"/>
              </a:rPr>
              <a:t>a</a:t>
            </a:r>
            <a:r>
              <a:rPr sz="1800" spc="-75" dirty="0">
                <a:latin typeface="Malgun Gothic"/>
                <a:cs typeface="Malgun Gothic"/>
              </a:rPr>
              <a:t> </a:t>
            </a:r>
            <a:r>
              <a:rPr sz="1800" spc="-25" dirty="0">
                <a:latin typeface="Malgun Gothic"/>
                <a:cs typeface="Malgun Gothic"/>
              </a:rPr>
              <a:t>FC</a:t>
            </a:r>
            <a:r>
              <a:rPr sz="1800" dirty="0">
                <a:latin typeface="Malgun Gothic"/>
                <a:cs typeface="Malgun Gothic"/>
              </a:rPr>
              <a:t>	</a:t>
            </a:r>
            <a:r>
              <a:rPr sz="1800" spc="-25" dirty="0">
                <a:latin typeface="Malgun Gothic"/>
                <a:cs typeface="Malgun Gothic"/>
              </a:rPr>
              <a:t>din</a:t>
            </a:r>
            <a:endParaRPr sz="1800">
              <a:latin typeface="Malgun Gothic"/>
              <a:cs typeface="Malgun Gothic"/>
            </a:endParaRPr>
          </a:p>
          <a:p>
            <a:pPr marL="336550">
              <a:lnSpc>
                <a:spcPct val="100000"/>
              </a:lnSpc>
              <a:spcBef>
                <a:spcPts val="445"/>
              </a:spcBef>
            </a:pPr>
            <a:r>
              <a:rPr sz="1800" dirty="0">
                <a:latin typeface="Malgun Gothic"/>
                <a:cs typeface="Malgun Gothic"/>
              </a:rPr>
              <a:t>momentul</a:t>
            </a:r>
            <a:r>
              <a:rPr sz="1800" spc="-1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ini</a:t>
            </a:r>
            <a:r>
              <a:rPr sz="1800" dirty="0">
                <a:latin typeface="Calibri"/>
                <a:cs typeface="Calibri"/>
              </a:rPr>
              <a:t>ţ</a:t>
            </a:r>
            <a:r>
              <a:rPr sz="1800" dirty="0">
                <a:latin typeface="Malgun Gothic"/>
                <a:cs typeface="Malgun Gothic"/>
              </a:rPr>
              <a:t>ierii</a:t>
            </a:r>
            <a:r>
              <a:rPr sz="1800" spc="-65" dirty="0">
                <a:latin typeface="Malgun Gothic"/>
                <a:cs typeface="Malgun Gothic"/>
              </a:rPr>
              <a:t> </a:t>
            </a:r>
            <a:r>
              <a:rPr sz="1800" spc="-10" dirty="0">
                <a:latin typeface="Malgun Gothic"/>
                <a:cs typeface="Malgun Gothic"/>
              </a:rPr>
              <a:t>medica</a:t>
            </a:r>
            <a:r>
              <a:rPr sz="1800" spc="-10" dirty="0">
                <a:latin typeface="Calibri"/>
                <a:cs typeface="Calibri"/>
              </a:rPr>
              <a:t>ţ</a:t>
            </a:r>
            <a:r>
              <a:rPr sz="1800" spc="-10" dirty="0">
                <a:latin typeface="Malgun Gothic"/>
                <a:cs typeface="Malgun Gothic"/>
              </a:rPr>
              <a:t>iei</a:t>
            </a:r>
            <a:endParaRPr sz="1800">
              <a:latin typeface="Malgun Gothic"/>
              <a:cs typeface="Malgun Gothic"/>
            </a:endParaRPr>
          </a:p>
          <a:p>
            <a:pPr marL="355600" marR="5080" indent="-343535">
              <a:lnSpc>
                <a:spcPct val="100000"/>
              </a:lnSpc>
              <a:spcBef>
                <a:spcPts val="44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1800" dirty="0">
                <a:latin typeface="Malgun Gothic"/>
                <a:cs typeface="Malgun Gothic"/>
              </a:rPr>
              <a:t>Probabil</a:t>
            </a:r>
            <a:r>
              <a:rPr sz="1800" spc="-13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prin</a:t>
            </a:r>
            <a:r>
              <a:rPr sz="1800" spc="-10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cre</a:t>
            </a:r>
            <a:r>
              <a:rPr sz="1800" dirty="0">
                <a:latin typeface="Calibri"/>
                <a:cs typeface="Calibri"/>
              </a:rPr>
              <a:t>ş</a:t>
            </a:r>
            <a:r>
              <a:rPr sz="1800" dirty="0">
                <a:latin typeface="Malgun Gothic"/>
                <a:cs typeface="Malgun Gothic"/>
              </a:rPr>
              <a:t>terea</a:t>
            </a:r>
            <a:r>
              <a:rPr sz="1800" spc="2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impregn</a:t>
            </a:r>
            <a:r>
              <a:rPr sz="1800" dirty="0">
                <a:latin typeface="Calibri"/>
                <a:cs typeface="Calibri"/>
              </a:rPr>
              <a:t>ă</a:t>
            </a:r>
            <a:r>
              <a:rPr sz="1800" dirty="0">
                <a:latin typeface="Malgun Gothic"/>
                <a:cs typeface="Malgun Gothic"/>
              </a:rPr>
              <a:t>rii</a:t>
            </a:r>
            <a:r>
              <a:rPr sz="1800" spc="-125" dirty="0">
                <a:latin typeface="Malgun Gothic"/>
                <a:cs typeface="Malgun Gothic"/>
              </a:rPr>
              <a:t> </a:t>
            </a:r>
            <a:r>
              <a:rPr sz="1800" spc="-10" dirty="0">
                <a:latin typeface="Malgun Gothic"/>
                <a:cs typeface="Malgun Gothic"/>
              </a:rPr>
              <a:t>adrenergice </a:t>
            </a:r>
            <a:r>
              <a:rPr sz="1800" dirty="0">
                <a:latin typeface="Malgun Gothic"/>
                <a:cs typeface="Malgun Gothic"/>
              </a:rPr>
              <a:t>în</a:t>
            </a:r>
            <a:r>
              <a:rPr sz="1800" spc="-4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contextul</a:t>
            </a:r>
            <a:r>
              <a:rPr sz="1800" spc="-4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stresului</a:t>
            </a:r>
            <a:r>
              <a:rPr sz="1800" spc="-15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emo</a:t>
            </a:r>
            <a:r>
              <a:rPr sz="1800" dirty="0">
                <a:latin typeface="Calibri"/>
                <a:cs typeface="Calibri"/>
              </a:rPr>
              <a:t>ţ</a:t>
            </a:r>
            <a:r>
              <a:rPr sz="1800" dirty="0">
                <a:latin typeface="Malgun Gothic"/>
                <a:cs typeface="Malgun Gothic"/>
              </a:rPr>
              <a:t>ional</a:t>
            </a:r>
            <a:r>
              <a:rPr sz="1800" spc="-80" dirty="0">
                <a:latin typeface="Malgun Gothic"/>
                <a:cs typeface="Malgun Gothic"/>
              </a:rPr>
              <a:t> </a:t>
            </a:r>
            <a:r>
              <a:rPr sz="1800" dirty="0">
                <a:latin typeface="Malgun Gothic"/>
                <a:cs typeface="Malgun Gothic"/>
              </a:rPr>
              <a:t>generat</a:t>
            </a:r>
            <a:r>
              <a:rPr sz="1800" spc="-20" dirty="0">
                <a:latin typeface="Malgun Gothic"/>
                <a:cs typeface="Malgun Gothic"/>
              </a:rPr>
              <a:t> </a:t>
            </a:r>
            <a:r>
              <a:rPr sz="1800" spc="-25" dirty="0">
                <a:latin typeface="Malgun Gothic"/>
                <a:cs typeface="Malgun Gothic"/>
              </a:rPr>
              <a:t>de</a:t>
            </a:r>
            <a:endParaRPr sz="1800">
              <a:latin typeface="Malgun Gothic"/>
              <a:cs typeface="Malgun Gothic"/>
            </a:endParaRPr>
          </a:p>
          <a:p>
            <a:pPr marL="419100">
              <a:lnSpc>
                <a:spcPct val="100000"/>
              </a:lnSpc>
              <a:spcBef>
                <a:spcPts val="434"/>
              </a:spcBef>
            </a:pPr>
            <a:r>
              <a:rPr sz="1800" dirty="0">
                <a:latin typeface="Malgun Gothic"/>
                <a:cs typeface="Malgun Gothic"/>
              </a:rPr>
              <a:t>con</a:t>
            </a:r>
            <a:r>
              <a:rPr sz="1800" dirty="0">
                <a:latin typeface="Calibri"/>
                <a:cs typeface="Calibri"/>
              </a:rPr>
              <a:t>ş</a:t>
            </a:r>
            <a:r>
              <a:rPr sz="1800" dirty="0">
                <a:latin typeface="Malgun Gothic"/>
                <a:cs typeface="Malgun Gothic"/>
              </a:rPr>
              <a:t>tientizarea</a:t>
            </a:r>
            <a:r>
              <a:rPr sz="1800" spc="-114" dirty="0">
                <a:latin typeface="Malgun Gothic"/>
                <a:cs typeface="Malgun Gothic"/>
              </a:rPr>
              <a:t> </a:t>
            </a:r>
            <a:r>
              <a:rPr sz="1800" spc="-10" dirty="0">
                <a:latin typeface="Malgun Gothic"/>
                <a:cs typeface="Malgun Gothic"/>
              </a:rPr>
              <a:t>patologiei</a:t>
            </a:r>
            <a:endParaRPr sz="1800">
              <a:latin typeface="Malgun Gothic"/>
              <a:cs typeface="Malgun Gothic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9150" y="1333500"/>
            <a:ext cx="3111500" cy="31051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778250" cy="51434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40150" y="1212850"/>
              <a:ext cx="5327650" cy="3149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33800" y="863599"/>
              <a:ext cx="5410200" cy="42799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6011" rIns="0" bIns="0" rtlCol="0">
            <a:spAutoFit/>
          </a:bodyPr>
          <a:lstStyle/>
          <a:p>
            <a:pPr marL="4432300">
              <a:lnSpc>
                <a:spcPct val="100000"/>
              </a:lnSpc>
              <a:spcBef>
                <a:spcPts val="100"/>
              </a:spcBef>
            </a:pPr>
            <a:r>
              <a:rPr b="1" dirty="0">
                <a:solidFill>
                  <a:srgbClr val="000000"/>
                </a:solidFill>
                <a:latin typeface="Malgun Gothic"/>
                <a:cs typeface="Malgun Gothic"/>
              </a:rPr>
              <a:t>ABLA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Ţ</a:t>
            </a:r>
            <a:r>
              <a:rPr b="1" dirty="0">
                <a:solidFill>
                  <a:srgbClr val="000000"/>
                </a:solidFill>
                <a:latin typeface="Malgun Gothic"/>
                <a:cs typeface="Malgun Gothic"/>
              </a:rPr>
              <a:t>IE</a:t>
            </a:r>
            <a:r>
              <a:rPr b="1" spc="-105" dirty="0">
                <a:solidFill>
                  <a:srgbClr val="000000"/>
                </a:solidFill>
                <a:latin typeface="Malgun Gothic"/>
                <a:cs typeface="Malgun Gothic"/>
              </a:rPr>
              <a:t> </a:t>
            </a:r>
            <a:r>
              <a:rPr b="1" spc="-10" dirty="0">
                <a:solidFill>
                  <a:srgbClr val="000000"/>
                </a:solidFill>
                <a:latin typeface="Malgun Gothic"/>
                <a:cs typeface="Malgun Gothic"/>
              </a:rPr>
              <a:t>CARTO</a:t>
            </a:r>
            <a:r>
              <a:rPr b="1" spc="-25" dirty="0">
                <a:solidFill>
                  <a:srgbClr val="000000"/>
                </a:solidFill>
                <a:latin typeface="Malgun Gothic"/>
                <a:cs typeface="Malgun Gothic"/>
              </a:rPr>
              <a:t> </a:t>
            </a:r>
            <a:r>
              <a:rPr b="1" dirty="0">
                <a:solidFill>
                  <a:srgbClr val="000000"/>
                </a:solidFill>
                <a:latin typeface="Malgun Gothic"/>
                <a:cs typeface="Malgun Gothic"/>
              </a:rPr>
              <a:t>3D</a:t>
            </a:r>
            <a:r>
              <a:rPr b="1" spc="15" dirty="0">
                <a:solidFill>
                  <a:srgbClr val="000000"/>
                </a:solidFill>
                <a:latin typeface="Malgun Gothic"/>
                <a:cs typeface="Malgun Gothic"/>
              </a:rPr>
              <a:t> </a:t>
            </a:r>
            <a:r>
              <a:rPr b="1" spc="-50" dirty="0">
                <a:solidFill>
                  <a:srgbClr val="000000"/>
                </a:solidFill>
                <a:latin typeface="Malgun Gothic"/>
                <a:cs typeface="Malgun Gothic"/>
              </a:rPr>
              <a:t>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58203" rIns="0" bIns="0" rtlCol="0">
            <a:spAutoFit/>
          </a:bodyPr>
          <a:lstStyle/>
          <a:p>
            <a:pPr marL="111125" marR="508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000000"/>
                </a:solidFill>
                <a:latin typeface="Arial"/>
                <a:cs typeface="Arial"/>
              </a:rPr>
              <a:t>MECANISME</a:t>
            </a:r>
            <a:r>
              <a:rPr sz="2000" b="1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0000"/>
                </a:solidFill>
                <a:latin typeface="Arial"/>
                <a:cs typeface="Arial"/>
              </a:rPr>
              <a:t>PREDISPOZANTE</a:t>
            </a:r>
            <a:r>
              <a:rPr sz="2000" b="1" spc="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PENTRU</a:t>
            </a:r>
            <a:r>
              <a:rPr sz="2000" b="1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0000"/>
                </a:solidFill>
                <a:latin typeface="Arial"/>
                <a:cs typeface="Arial"/>
              </a:rPr>
              <a:t>GENEZA</a:t>
            </a:r>
            <a:r>
              <a:rPr sz="2000" b="1" spc="-1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0000"/>
                </a:solidFill>
                <a:latin typeface="Arial"/>
                <a:cs typeface="Arial"/>
              </a:rPr>
              <a:t>FIBRILAŢIEI </a:t>
            </a:r>
            <a:r>
              <a:rPr sz="2000" b="1" spc="-25" dirty="0">
                <a:solidFill>
                  <a:srgbClr val="000000"/>
                </a:solidFill>
                <a:latin typeface="Arial"/>
                <a:cs typeface="Arial"/>
              </a:rPr>
              <a:t>AT 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RIALE</a:t>
            </a:r>
            <a:r>
              <a:rPr sz="2000" b="1" spc="-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LA</a:t>
            </a:r>
            <a:r>
              <a:rPr sz="2000" b="1" spc="-1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000000"/>
                </a:solidFill>
                <a:latin typeface="Arial"/>
                <a:cs typeface="Arial"/>
              </a:rPr>
              <a:t>PACIENȚII</a:t>
            </a:r>
            <a:r>
              <a:rPr sz="2000" b="1" spc="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CU</a:t>
            </a:r>
            <a:r>
              <a:rPr sz="2000" b="1" spc="-1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000000"/>
                </a:solidFill>
                <a:latin typeface="Arial"/>
                <a:cs typeface="Arial"/>
              </a:rPr>
              <a:t>TAHICARDII</a:t>
            </a:r>
            <a:r>
              <a:rPr sz="2000" b="1" spc="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0000"/>
                </a:solidFill>
                <a:latin typeface="Arial"/>
                <a:cs typeface="Arial"/>
              </a:rPr>
              <a:t>INCESANTE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250" y="1518221"/>
            <a:ext cx="2499995" cy="188976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1600" spc="-20" dirty="0">
                <a:latin typeface="Malgun Gothic"/>
                <a:cs typeface="Malgun Gothic"/>
              </a:rPr>
              <a:t>Tahicardiile</a:t>
            </a:r>
            <a:r>
              <a:rPr sz="1600" spc="-45" dirty="0">
                <a:latin typeface="Malgun Gothic"/>
                <a:cs typeface="Malgun Gothic"/>
              </a:rPr>
              <a:t> </a:t>
            </a:r>
            <a:r>
              <a:rPr sz="1600" spc="-10" dirty="0">
                <a:latin typeface="Malgun Gothic"/>
                <a:cs typeface="Malgun Gothic"/>
              </a:rPr>
              <a:t>incesante:</a:t>
            </a:r>
            <a:endParaRPr sz="160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sz="1600" spc="-25" dirty="0">
                <a:latin typeface="Malgun Gothic"/>
                <a:cs typeface="Malgun Gothic"/>
              </a:rPr>
              <a:t>-</a:t>
            </a:r>
            <a:r>
              <a:rPr sz="1400" dirty="0">
                <a:latin typeface="Malgun Gothic"/>
                <a:cs typeface="Malgun Gothic"/>
              </a:rPr>
              <a:t>remodelare</a:t>
            </a:r>
            <a:r>
              <a:rPr sz="1400" spc="-105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electric</a:t>
            </a:r>
            <a:r>
              <a:rPr sz="1400" spc="-10" dirty="0">
                <a:latin typeface="Calibri"/>
                <a:cs typeface="Calibri"/>
              </a:rPr>
              <a:t>ă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</a:pPr>
            <a:r>
              <a:rPr sz="1400" spc="-30" dirty="0">
                <a:latin typeface="Malgun Gothic"/>
                <a:cs typeface="Malgun Gothic"/>
              </a:rPr>
              <a:t>-</a:t>
            </a:r>
            <a:r>
              <a:rPr sz="1400" dirty="0">
                <a:latin typeface="Malgun Gothic"/>
                <a:cs typeface="Malgun Gothic"/>
              </a:rPr>
              <a:t>vulnerabilitate</a:t>
            </a:r>
            <a:r>
              <a:rPr sz="1400" spc="-2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atrial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spc="114" dirty="0">
                <a:latin typeface="Calibri"/>
                <a:cs typeface="Calibri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crescut</a:t>
            </a:r>
            <a:r>
              <a:rPr sz="1400" spc="-10" dirty="0">
                <a:latin typeface="Calibri"/>
                <a:cs typeface="Calibri"/>
              </a:rPr>
              <a:t>ă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1400" spc="-30" dirty="0">
                <a:latin typeface="Malgun Gothic"/>
                <a:cs typeface="Malgun Gothic"/>
              </a:rPr>
              <a:t>-</a:t>
            </a:r>
            <a:r>
              <a:rPr sz="1400" dirty="0">
                <a:latin typeface="Malgun Gothic"/>
                <a:cs typeface="Malgun Gothic"/>
              </a:rPr>
              <a:t>scurtarea</a:t>
            </a:r>
            <a:r>
              <a:rPr sz="1400" spc="-1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PRE</a:t>
            </a:r>
            <a:r>
              <a:rPr sz="1400" spc="-10" dirty="0">
                <a:latin typeface="Malgun Gothic"/>
                <a:cs typeface="Malgun Gothic"/>
              </a:rPr>
              <a:t> atriale</a:t>
            </a:r>
            <a:endParaRPr sz="140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400" spc="-30" dirty="0">
                <a:latin typeface="Malgun Gothic"/>
                <a:cs typeface="Malgun Gothic"/>
              </a:rPr>
              <a:t>-</a:t>
            </a:r>
            <a:r>
              <a:rPr sz="1400" dirty="0">
                <a:latin typeface="Malgun Gothic"/>
                <a:cs typeface="Malgun Gothic"/>
              </a:rPr>
              <a:t>tonus</a:t>
            </a:r>
            <a:r>
              <a:rPr sz="1400" spc="-15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simpatic</a:t>
            </a:r>
            <a:r>
              <a:rPr sz="1400" spc="-65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crescut</a:t>
            </a:r>
            <a:endParaRPr sz="1400">
              <a:latin typeface="Malgun Gothic"/>
              <a:cs typeface="Malgun Gothic"/>
            </a:endParaRPr>
          </a:p>
          <a:p>
            <a:pPr marL="12700" marR="218440">
              <a:lnSpc>
                <a:spcPct val="116199"/>
              </a:lnSpc>
              <a:spcBef>
                <a:spcPts val="100"/>
              </a:spcBef>
            </a:pPr>
            <a:r>
              <a:rPr sz="1400" spc="-30" dirty="0">
                <a:latin typeface="Malgun Gothic"/>
                <a:cs typeface="Malgun Gothic"/>
              </a:rPr>
              <a:t>-</a:t>
            </a:r>
            <a:r>
              <a:rPr sz="1400" dirty="0">
                <a:latin typeface="Malgun Gothic"/>
                <a:cs typeface="Malgun Gothic"/>
              </a:rPr>
              <a:t>stretching</a:t>
            </a:r>
            <a:r>
              <a:rPr sz="1400" spc="-1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atrial</a:t>
            </a:r>
            <a:r>
              <a:rPr sz="1400" spc="-10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în</a:t>
            </a:r>
            <a:r>
              <a:rPr sz="1400" spc="-35" dirty="0">
                <a:latin typeface="Malgun Gothic"/>
                <a:cs typeface="Malgun Gothic"/>
              </a:rPr>
              <a:t> </a:t>
            </a:r>
            <a:r>
              <a:rPr sz="1400" spc="-20" dirty="0">
                <a:latin typeface="Malgun Gothic"/>
                <a:cs typeface="Malgun Gothic"/>
              </a:rPr>
              <a:t>urma </a:t>
            </a:r>
            <a:r>
              <a:rPr sz="1400" dirty="0">
                <a:latin typeface="Malgun Gothic"/>
                <a:cs typeface="Malgun Gothic"/>
              </a:rPr>
              <a:t>modific</a:t>
            </a:r>
            <a:r>
              <a:rPr sz="1400" dirty="0">
                <a:latin typeface="Calibri"/>
                <a:cs typeface="Calibri"/>
              </a:rPr>
              <a:t>ă</a:t>
            </a:r>
            <a:r>
              <a:rPr sz="1400" dirty="0">
                <a:latin typeface="Malgun Gothic"/>
                <a:cs typeface="Malgun Gothic"/>
              </a:rPr>
              <a:t>rilor</a:t>
            </a:r>
            <a:r>
              <a:rPr sz="1400" spc="-95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hemodinamice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3250" y="4680584"/>
            <a:ext cx="527431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30" dirty="0">
                <a:latin typeface="Malgun Gothic"/>
                <a:cs typeface="Malgun Gothic"/>
              </a:rPr>
              <a:t>Yu-</a:t>
            </a:r>
            <a:r>
              <a:rPr sz="900" dirty="0">
                <a:latin typeface="Malgun Gothic"/>
                <a:cs typeface="Malgun Gothic"/>
              </a:rPr>
              <a:t>ki</a:t>
            </a:r>
            <a:r>
              <a:rPr sz="900" spc="5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Iwasaki</a:t>
            </a:r>
            <a:r>
              <a:rPr sz="900" spc="-35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et</a:t>
            </a:r>
            <a:r>
              <a:rPr sz="900" spc="-70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al.</a:t>
            </a:r>
            <a:r>
              <a:rPr sz="900" spc="-15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Atrial</a:t>
            </a:r>
            <a:r>
              <a:rPr sz="900" spc="10" dirty="0">
                <a:latin typeface="Malgun Gothic"/>
                <a:cs typeface="Malgun Gothic"/>
              </a:rPr>
              <a:t> </a:t>
            </a:r>
            <a:r>
              <a:rPr sz="900" spc="-10" dirty="0">
                <a:latin typeface="Malgun Gothic"/>
                <a:cs typeface="Malgun Gothic"/>
              </a:rPr>
              <a:t>Fibrillation</a:t>
            </a:r>
            <a:r>
              <a:rPr sz="900" spc="95" dirty="0">
                <a:latin typeface="Malgun Gothic"/>
                <a:cs typeface="Malgun Gothic"/>
              </a:rPr>
              <a:t> </a:t>
            </a:r>
            <a:r>
              <a:rPr sz="900" spc="-10" dirty="0">
                <a:latin typeface="Malgun Gothic"/>
                <a:cs typeface="Malgun Gothic"/>
              </a:rPr>
              <a:t>Pathophysiology</a:t>
            </a:r>
            <a:r>
              <a:rPr sz="900" b="1" spc="-10" dirty="0">
                <a:latin typeface="Malgun Gothic"/>
                <a:cs typeface="Malgun Gothic"/>
              </a:rPr>
              <a:t>-</a:t>
            </a:r>
            <a:r>
              <a:rPr sz="900" dirty="0">
                <a:latin typeface="Malgun Gothic"/>
                <a:cs typeface="Malgun Gothic"/>
              </a:rPr>
              <a:t>Implications</a:t>
            </a:r>
            <a:r>
              <a:rPr sz="900" spc="40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for</a:t>
            </a:r>
            <a:r>
              <a:rPr sz="900" spc="-75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Management,</a:t>
            </a:r>
            <a:r>
              <a:rPr sz="900" spc="-55" dirty="0">
                <a:latin typeface="Malgun Gothic"/>
                <a:cs typeface="Malgun Gothic"/>
              </a:rPr>
              <a:t> </a:t>
            </a:r>
            <a:r>
              <a:rPr sz="900" dirty="0">
                <a:latin typeface="Malgun Gothic"/>
                <a:cs typeface="Malgun Gothic"/>
              </a:rPr>
              <a:t>Circulation</a:t>
            </a:r>
            <a:r>
              <a:rPr sz="900" spc="85" dirty="0">
                <a:latin typeface="Malgun Gothic"/>
                <a:cs typeface="Malgun Gothic"/>
              </a:rPr>
              <a:t> </a:t>
            </a:r>
            <a:r>
              <a:rPr sz="900" spc="-20" dirty="0">
                <a:latin typeface="Malgun Gothic"/>
                <a:cs typeface="Malgun Gothic"/>
              </a:rPr>
              <a:t>2011</a:t>
            </a:r>
            <a:endParaRPr sz="900">
              <a:latin typeface="Malgun Gothic"/>
              <a:cs typeface="Malgun Gothic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06750" y="1346200"/>
            <a:ext cx="5530850" cy="2813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65500" y="0"/>
            <a:ext cx="5778500" cy="5054600"/>
            <a:chOff x="3365500" y="0"/>
            <a:chExt cx="5778500" cy="50546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16600" y="0"/>
              <a:ext cx="3327400" cy="49276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65500" y="844550"/>
              <a:ext cx="5746750" cy="374650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5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solidFill>
                  <a:srgbClr val="C00000"/>
                </a:solidFill>
                <a:latin typeface="Arial"/>
                <a:cs typeface="Arial"/>
              </a:rPr>
              <a:t>?</a:t>
            </a:r>
            <a:r>
              <a:rPr sz="2800" b="1" spc="-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C00000"/>
                </a:solidFill>
                <a:latin typeface="Arial"/>
                <a:cs typeface="Arial"/>
              </a:rPr>
              <a:t>STRATEGIE</a:t>
            </a:r>
            <a:r>
              <a:rPr sz="2800" b="1" spc="-8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800" b="1" spc="-50" dirty="0">
                <a:solidFill>
                  <a:srgbClr val="C00000"/>
                </a:solidFill>
                <a:latin typeface="Arial"/>
                <a:cs typeface="Arial"/>
              </a:rPr>
              <a:t>?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0517" y="1097978"/>
            <a:ext cx="2969895" cy="281305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ct val="101699"/>
              </a:lnSpc>
              <a:spcBef>
                <a:spcPts val="70"/>
              </a:spcBef>
            </a:pPr>
            <a:r>
              <a:rPr sz="1600" dirty="0">
                <a:latin typeface="Malgun Gothic"/>
                <a:cs typeface="Malgun Gothic"/>
              </a:rPr>
              <a:t>A</a:t>
            </a:r>
            <a:r>
              <a:rPr sz="1600" spc="-5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fost administrat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spc="145" dirty="0">
                <a:latin typeface="Calibri"/>
                <a:cs typeface="Calibri"/>
              </a:rPr>
              <a:t> </a:t>
            </a:r>
            <a:r>
              <a:rPr sz="1600" spc="-10" dirty="0">
                <a:latin typeface="Malgun Gothic"/>
                <a:cs typeface="Malgun Gothic"/>
              </a:rPr>
              <a:t>Amiodaron</a:t>
            </a:r>
            <a:r>
              <a:rPr sz="1600" spc="-10" dirty="0">
                <a:latin typeface="Calibri"/>
                <a:cs typeface="Calibri"/>
              </a:rPr>
              <a:t>ă </a:t>
            </a:r>
            <a:r>
              <a:rPr sz="1600" dirty="0">
                <a:latin typeface="Malgun Gothic"/>
                <a:cs typeface="Malgun Gothic"/>
              </a:rPr>
              <a:t>în</a:t>
            </a:r>
            <a:r>
              <a:rPr sz="1600" spc="-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doz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spc="180" dirty="0">
                <a:latin typeface="Calibri"/>
                <a:cs typeface="Calibri"/>
              </a:rPr>
              <a:t> </a:t>
            </a:r>
            <a:r>
              <a:rPr sz="1600" dirty="0">
                <a:latin typeface="Malgun Gothic"/>
                <a:cs typeface="Malgun Gothic"/>
              </a:rPr>
              <a:t>de</a:t>
            </a:r>
            <a:r>
              <a:rPr sz="1600" spc="-6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înc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dirty="0">
                <a:latin typeface="Malgun Gothic"/>
                <a:cs typeface="Malgun Gothic"/>
              </a:rPr>
              <a:t>rcare</a:t>
            </a:r>
            <a:r>
              <a:rPr sz="1600" spc="-50" dirty="0">
                <a:latin typeface="Malgun Gothic"/>
                <a:cs typeface="Malgun Gothic"/>
              </a:rPr>
              <a:t> </a:t>
            </a:r>
            <a:r>
              <a:rPr sz="1600" spc="-25" dirty="0">
                <a:latin typeface="Malgun Gothic"/>
                <a:cs typeface="Malgun Gothic"/>
              </a:rPr>
              <a:t>p.o</a:t>
            </a:r>
            <a:endParaRPr sz="1600">
              <a:latin typeface="Malgun Gothic"/>
              <a:cs typeface="Malgun Gothic"/>
            </a:endParaRPr>
          </a:p>
          <a:p>
            <a:pPr marL="12700" marR="32384">
              <a:lnSpc>
                <a:spcPct val="122500"/>
              </a:lnSpc>
              <a:spcBef>
                <a:spcPts val="2250"/>
              </a:spcBef>
            </a:pPr>
            <a:r>
              <a:rPr sz="1600" dirty="0">
                <a:latin typeface="Malgun Gothic"/>
                <a:cs typeface="Malgun Gothic"/>
              </a:rPr>
              <a:t>Dup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spc="140" dirty="0">
                <a:latin typeface="Calibri"/>
                <a:cs typeface="Calibri"/>
              </a:rPr>
              <a:t> </a:t>
            </a:r>
            <a:r>
              <a:rPr sz="1600" dirty="0">
                <a:latin typeface="Malgun Gothic"/>
                <a:cs typeface="Malgun Gothic"/>
              </a:rPr>
              <a:t>3</a:t>
            </a:r>
            <a:r>
              <a:rPr sz="1600" spc="-2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s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dirty="0">
                <a:latin typeface="Malgun Gothic"/>
                <a:cs typeface="Malgun Gothic"/>
              </a:rPr>
              <a:t>pt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dirty="0">
                <a:latin typeface="Malgun Gothic"/>
                <a:cs typeface="Malgun Gothic"/>
              </a:rPr>
              <a:t>mâni</a:t>
            </a:r>
            <a:r>
              <a:rPr sz="1600" spc="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pacientul</a:t>
            </a:r>
            <a:r>
              <a:rPr sz="1600" spc="-85" dirty="0">
                <a:latin typeface="Malgun Gothic"/>
                <a:cs typeface="Malgun Gothic"/>
              </a:rPr>
              <a:t> </a:t>
            </a:r>
            <a:r>
              <a:rPr sz="1600" spc="-50" dirty="0">
                <a:latin typeface="Malgun Gothic"/>
                <a:cs typeface="Malgun Gothic"/>
              </a:rPr>
              <a:t>a </a:t>
            </a:r>
            <a:r>
              <a:rPr sz="1600" dirty="0">
                <a:latin typeface="Malgun Gothic"/>
                <a:cs typeface="Malgun Gothic"/>
              </a:rPr>
              <a:t>fost</a:t>
            </a:r>
            <a:r>
              <a:rPr sz="1600" spc="-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reinternat</a:t>
            </a:r>
            <a:r>
              <a:rPr sz="1600" spc="-8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în</a:t>
            </a:r>
            <a:r>
              <a:rPr sz="1600" spc="-80" dirty="0">
                <a:latin typeface="Malgun Gothic"/>
                <a:cs typeface="Malgun Gothic"/>
              </a:rPr>
              <a:t> </a:t>
            </a:r>
            <a:r>
              <a:rPr sz="1600" spc="-10" dirty="0">
                <a:latin typeface="Malgun Gothic"/>
                <a:cs typeface="Malgun Gothic"/>
              </a:rPr>
              <a:t>vederea</a:t>
            </a:r>
            <a:endParaRPr sz="1600">
              <a:latin typeface="Malgun Gothic"/>
              <a:cs typeface="Malgun Gothic"/>
            </a:endParaRPr>
          </a:p>
          <a:p>
            <a:pPr marL="12700" marR="32384">
              <a:lnSpc>
                <a:spcPts val="1900"/>
              </a:lnSpc>
              <a:spcBef>
                <a:spcPts val="415"/>
              </a:spcBef>
            </a:pPr>
            <a:r>
              <a:rPr sz="1600" dirty="0">
                <a:latin typeface="Malgun Gothic"/>
                <a:cs typeface="Malgun Gothic"/>
              </a:rPr>
              <a:t>retent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dirty="0">
                <a:latin typeface="Malgun Gothic"/>
                <a:cs typeface="Malgun Gothic"/>
              </a:rPr>
              <a:t>rii</a:t>
            </a:r>
            <a:r>
              <a:rPr sz="1600" spc="-8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abla</a:t>
            </a:r>
            <a:r>
              <a:rPr sz="1600" dirty="0">
                <a:latin typeface="Calibri"/>
                <a:cs typeface="Calibri"/>
              </a:rPr>
              <a:t>ţ</a:t>
            </a:r>
            <a:r>
              <a:rPr sz="1600" dirty="0">
                <a:latin typeface="Malgun Gothic"/>
                <a:cs typeface="Malgun Gothic"/>
              </a:rPr>
              <a:t>iei</a:t>
            </a:r>
            <a:r>
              <a:rPr sz="1600" spc="-80" dirty="0">
                <a:latin typeface="Malgun Gothic"/>
                <a:cs typeface="Malgun Gothic"/>
              </a:rPr>
              <a:t> </a:t>
            </a:r>
            <a:r>
              <a:rPr sz="1600" spc="-10" dirty="0">
                <a:latin typeface="Malgun Gothic"/>
                <a:cs typeface="Malgun Gothic"/>
              </a:rPr>
              <a:t>conven</a:t>
            </a:r>
            <a:r>
              <a:rPr sz="1600" spc="-10" dirty="0">
                <a:latin typeface="Calibri"/>
                <a:cs typeface="Calibri"/>
              </a:rPr>
              <a:t>ţ</a:t>
            </a:r>
            <a:r>
              <a:rPr sz="1600" spc="-10" dirty="0">
                <a:latin typeface="Malgun Gothic"/>
                <a:cs typeface="Malgun Gothic"/>
              </a:rPr>
              <a:t>ionale </a:t>
            </a:r>
            <a:r>
              <a:rPr sz="1600" dirty="0">
                <a:latin typeface="Malgun Gothic"/>
                <a:cs typeface="Malgun Gothic"/>
              </a:rPr>
              <a:t>de</a:t>
            </a:r>
            <a:r>
              <a:rPr sz="1600" spc="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aceast</a:t>
            </a:r>
            <a:r>
              <a:rPr sz="1600" dirty="0">
                <a:latin typeface="Calibri"/>
                <a:cs typeface="Calibri"/>
              </a:rPr>
              <a:t>ă</a:t>
            </a:r>
            <a:r>
              <a:rPr sz="1600" spc="150" dirty="0">
                <a:latin typeface="Calibri"/>
                <a:cs typeface="Calibri"/>
              </a:rPr>
              <a:t> </a:t>
            </a:r>
            <a:r>
              <a:rPr sz="1600" spc="-20" dirty="0">
                <a:latin typeface="Malgun Gothic"/>
                <a:cs typeface="Malgun Gothic"/>
              </a:rPr>
              <a:t>dat</a:t>
            </a:r>
            <a:r>
              <a:rPr sz="1600" spc="-20" dirty="0">
                <a:latin typeface="Calibri"/>
                <a:cs typeface="Calibri"/>
              </a:rPr>
              <a:t>ă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1600">
              <a:latin typeface="Calibri"/>
              <a:cs typeface="Calibri"/>
            </a:endParaRPr>
          </a:p>
          <a:p>
            <a:pPr marL="12700" marR="66675">
              <a:lnSpc>
                <a:spcPct val="117300"/>
              </a:lnSpc>
            </a:pPr>
            <a:r>
              <a:rPr sz="1600" dirty="0">
                <a:latin typeface="Malgun Gothic"/>
                <a:cs typeface="Malgun Gothic"/>
              </a:rPr>
              <a:t>Administrarea</a:t>
            </a:r>
            <a:r>
              <a:rPr sz="1600" spc="-5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amiodronei</a:t>
            </a:r>
            <a:r>
              <a:rPr sz="1600" spc="-7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nu</a:t>
            </a:r>
            <a:r>
              <a:rPr sz="1600" spc="-60" dirty="0">
                <a:latin typeface="Malgun Gothic"/>
                <a:cs typeface="Malgun Gothic"/>
              </a:rPr>
              <a:t> </a:t>
            </a:r>
            <a:r>
              <a:rPr sz="1600" spc="-50" dirty="0">
                <a:latin typeface="Malgun Gothic"/>
                <a:cs typeface="Malgun Gothic"/>
              </a:rPr>
              <a:t>a </a:t>
            </a:r>
            <a:r>
              <a:rPr sz="1600" dirty="0">
                <a:latin typeface="Malgun Gothic"/>
                <a:cs typeface="Malgun Gothic"/>
              </a:rPr>
              <a:t>influen</a:t>
            </a:r>
            <a:r>
              <a:rPr sz="1600" dirty="0">
                <a:latin typeface="Calibri"/>
                <a:cs typeface="Calibri"/>
              </a:rPr>
              <a:t>ţ</a:t>
            </a:r>
            <a:r>
              <a:rPr sz="1600" dirty="0">
                <a:latin typeface="Malgun Gothic"/>
                <a:cs typeface="Malgun Gothic"/>
              </a:rPr>
              <a:t>at</a:t>
            </a:r>
            <a:r>
              <a:rPr sz="1600" spc="-9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tahicardia</a:t>
            </a:r>
            <a:r>
              <a:rPr sz="1600" spc="-55" dirty="0">
                <a:latin typeface="Malgun Gothic"/>
                <a:cs typeface="Malgun Gothic"/>
              </a:rPr>
              <a:t> </a:t>
            </a:r>
            <a:r>
              <a:rPr sz="1600" spc="-10" dirty="0">
                <a:latin typeface="Malgun Gothic"/>
                <a:cs typeface="Malgun Gothic"/>
              </a:rPr>
              <a:t>atrial</a:t>
            </a:r>
            <a:r>
              <a:rPr sz="1600" spc="-10" dirty="0">
                <a:latin typeface="Calibri"/>
                <a:cs typeface="Calibri"/>
              </a:rPr>
              <a:t>ă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40200" y="412750"/>
            <a:ext cx="4178300" cy="427355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58445" y="402653"/>
            <a:ext cx="3395979" cy="3505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Arial"/>
                <a:cs typeface="Arial"/>
              </a:rPr>
              <a:t>ABLAŢIE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CONVENŢIONALĂ </a:t>
            </a:r>
            <a:r>
              <a:rPr sz="2000" b="1" dirty="0">
                <a:latin typeface="Arial"/>
                <a:cs typeface="Arial"/>
              </a:rPr>
              <a:t>CU</a:t>
            </a:r>
            <a:r>
              <a:rPr sz="2000" b="1" spc="-3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RADIOFRECVENŢĂ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endParaRPr sz="2000">
              <a:latin typeface="Arial"/>
              <a:cs typeface="Arial"/>
            </a:endParaRPr>
          </a:p>
          <a:p>
            <a:pPr marL="416559" marR="28892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Malgun Gothic"/>
                <a:cs typeface="Malgun Gothic"/>
              </a:rPr>
              <a:t>A</a:t>
            </a:r>
            <a:r>
              <a:rPr sz="2000" spc="-5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fost</a:t>
            </a:r>
            <a:r>
              <a:rPr sz="2000" spc="-2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efectuat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abla</a:t>
            </a:r>
            <a:r>
              <a:rPr sz="2000" spc="-10" dirty="0">
                <a:latin typeface="Calibri"/>
                <a:cs typeface="Calibri"/>
              </a:rPr>
              <a:t>ţ</a:t>
            </a:r>
            <a:r>
              <a:rPr sz="2000" spc="-10" dirty="0">
                <a:latin typeface="Malgun Gothic"/>
                <a:cs typeface="Malgun Gothic"/>
              </a:rPr>
              <a:t>ia </a:t>
            </a:r>
            <a:r>
              <a:rPr sz="2000" dirty="0">
                <a:latin typeface="Malgun Gothic"/>
                <a:cs typeface="Malgun Gothic"/>
              </a:rPr>
              <a:t>cu</a:t>
            </a:r>
            <a:r>
              <a:rPr sz="2000" spc="-90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radiofrecven</a:t>
            </a:r>
            <a:r>
              <a:rPr sz="2000" spc="-10" dirty="0">
                <a:latin typeface="Calibri"/>
                <a:cs typeface="Calibri"/>
              </a:rPr>
              <a:t>ţă</a:t>
            </a:r>
            <a:r>
              <a:rPr sz="2000" spc="285" dirty="0">
                <a:latin typeface="Calibri"/>
                <a:cs typeface="Calibri"/>
              </a:rPr>
              <a:t> </a:t>
            </a:r>
            <a:r>
              <a:rPr sz="2000" spc="-25" dirty="0">
                <a:latin typeface="Malgun Gothic"/>
                <a:cs typeface="Malgun Gothic"/>
              </a:rPr>
              <a:t>la</a:t>
            </a:r>
            <a:endParaRPr sz="2000">
              <a:latin typeface="Malgun Gothic"/>
              <a:cs typeface="Malgun Gothic"/>
            </a:endParaRPr>
          </a:p>
          <a:p>
            <a:pPr marL="416559" marR="495934">
              <a:lnSpc>
                <a:spcPct val="119900"/>
              </a:lnSpc>
              <a:spcBef>
                <a:spcPts val="80"/>
              </a:spcBef>
            </a:pPr>
            <a:r>
              <a:rPr sz="2000" dirty="0">
                <a:latin typeface="Malgun Gothic"/>
                <a:cs typeface="Malgun Gothic"/>
              </a:rPr>
              <a:t>nivelul</a:t>
            </a:r>
            <a:r>
              <a:rPr sz="2000" spc="20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atriului</a:t>
            </a:r>
            <a:r>
              <a:rPr sz="2000" spc="-90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infero- </a:t>
            </a:r>
            <a:r>
              <a:rPr sz="2000" dirty="0">
                <a:latin typeface="Malgun Gothic"/>
                <a:cs typeface="Malgun Gothic"/>
              </a:rPr>
              <a:t>lateral</a:t>
            </a:r>
            <a:r>
              <a:rPr sz="2000" spc="-4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în</a:t>
            </a:r>
            <a:r>
              <a:rPr sz="2000" spc="-10" dirty="0">
                <a:latin typeface="Malgun Gothic"/>
                <a:cs typeface="Malgun Gothic"/>
              </a:rPr>
              <a:t> regiunea </a:t>
            </a:r>
            <a:r>
              <a:rPr sz="2000" dirty="0">
                <a:solidFill>
                  <a:srgbClr val="C00000"/>
                </a:solidFill>
                <a:latin typeface="Malgun Gothic"/>
                <a:cs typeface="Malgun Gothic"/>
              </a:rPr>
              <a:t>CRISTEI</a:t>
            </a:r>
            <a:r>
              <a:rPr sz="2000" spc="-6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2000" spc="-10" dirty="0">
                <a:solidFill>
                  <a:srgbClr val="C00000"/>
                </a:solidFill>
                <a:latin typeface="Malgun Gothic"/>
                <a:cs typeface="Malgun Gothic"/>
              </a:rPr>
              <a:t>TERMINALIS</a:t>
            </a:r>
            <a:endParaRPr sz="2000">
              <a:latin typeface="Malgun Gothic"/>
              <a:cs typeface="Malgun Gothic"/>
            </a:endParaRPr>
          </a:p>
          <a:p>
            <a:pPr marL="416559" marR="556895">
              <a:lnSpc>
                <a:spcPts val="2900"/>
              </a:lnSpc>
              <a:spcBef>
                <a:spcPts val="5"/>
              </a:spcBef>
            </a:pPr>
            <a:r>
              <a:rPr sz="2000" dirty="0">
                <a:solidFill>
                  <a:srgbClr val="C00000"/>
                </a:solidFill>
                <a:latin typeface="Malgun Gothic"/>
                <a:cs typeface="Malgun Gothic"/>
              </a:rPr>
              <a:t>inferioare,</a:t>
            </a:r>
            <a:r>
              <a:rPr sz="2000" spc="-55" dirty="0">
                <a:solidFill>
                  <a:srgbClr val="C00000"/>
                </a:solidFill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în</a:t>
            </a:r>
            <a:r>
              <a:rPr sz="2000" spc="-100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absen</a:t>
            </a:r>
            <a:r>
              <a:rPr sz="2000" spc="-10" dirty="0">
                <a:latin typeface="Calibri"/>
                <a:cs typeface="Calibri"/>
              </a:rPr>
              <a:t>ţ</a:t>
            </a:r>
            <a:r>
              <a:rPr sz="2000" spc="-10" dirty="0">
                <a:latin typeface="Malgun Gothic"/>
                <a:cs typeface="Malgun Gothic"/>
              </a:rPr>
              <a:t>a </a:t>
            </a:r>
            <a:r>
              <a:rPr sz="2000" dirty="0">
                <a:latin typeface="Malgun Gothic"/>
                <a:cs typeface="Malgun Gothic"/>
              </a:rPr>
              <a:t>declan</a:t>
            </a:r>
            <a:r>
              <a:rPr sz="2000" dirty="0">
                <a:latin typeface="Calibri"/>
                <a:cs typeface="Calibri"/>
              </a:rPr>
              <a:t>şă</a:t>
            </a:r>
            <a:r>
              <a:rPr sz="2000" dirty="0">
                <a:latin typeface="Malgun Gothic"/>
                <a:cs typeface="Malgun Gothic"/>
              </a:rPr>
              <a:t>rii</a:t>
            </a:r>
            <a:r>
              <a:rPr sz="2000" spc="-60" dirty="0">
                <a:latin typeface="Malgun Gothic"/>
                <a:cs typeface="Malgun Gothic"/>
              </a:rPr>
              <a:t> </a:t>
            </a:r>
            <a:r>
              <a:rPr sz="2000" spc="-25" dirty="0">
                <a:latin typeface="Malgun Gothic"/>
                <a:cs typeface="Malgun Gothic"/>
              </a:rPr>
              <a:t>FA</a:t>
            </a:r>
            <a:endParaRPr sz="20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4398"/>
            <a:ext cx="8966200" cy="41973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3977" rIns="0" bIns="0" rtlCol="0">
            <a:spAutoFit/>
          </a:bodyPr>
          <a:lstStyle/>
          <a:p>
            <a:pPr marL="1204595" marR="5080" indent="-1099820">
              <a:lnSpc>
                <a:spcPct val="100000"/>
              </a:lnSpc>
              <a:spcBef>
                <a:spcPts val="100"/>
              </a:spcBef>
            </a:pPr>
            <a:r>
              <a:rPr sz="2000" b="1" spc="-30" dirty="0">
                <a:latin typeface="Arial"/>
                <a:cs typeface="Arial"/>
              </a:rPr>
              <a:t>TAHICARDIE</a:t>
            </a:r>
            <a:r>
              <a:rPr sz="2000" b="1" spc="10" dirty="0">
                <a:latin typeface="Arial"/>
                <a:cs typeface="Arial"/>
              </a:rPr>
              <a:t> </a:t>
            </a:r>
            <a:r>
              <a:rPr sz="2000" b="1" spc="-30" dirty="0">
                <a:latin typeface="Arial"/>
                <a:cs typeface="Arial"/>
              </a:rPr>
              <a:t>ATRIALĂ</a:t>
            </a:r>
            <a:r>
              <a:rPr sz="2000" b="1" spc="8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CU</a:t>
            </a:r>
            <a:r>
              <a:rPr sz="2000" b="1" spc="-9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FC</a:t>
            </a:r>
            <a:r>
              <a:rPr sz="2000" b="1" spc="-90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122-</a:t>
            </a:r>
            <a:r>
              <a:rPr sz="2000" b="1" dirty="0">
                <a:latin typeface="Arial"/>
                <a:cs typeface="Arial"/>
              </a:rPr>
              <a:t>MIN</a:t>
            </a:r>
            <a:r>
              <a:rPr sz="2000" b="1" spc="4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(490MS)</a:t>
            </a:r>
            <a:r>
              <a:rPr sz="2000" b="1" spc="-6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SUB</a:t>
            </a:r>
            <a:r>
              <a:rPr sz="2000" b="1" spc="-13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AMIODARONĂ </a:t>
            </a:r>
            <a:r>
              <a:rPr sz="2000" b="1" dirty="0">
                <a:latin typeface="Arial"/>
                <a:cs typeface="Arial"/>
              </a:rPr>
              <a:t>ÎN</a:t>
            </a:r>
            <a:r>
              <a:rPr sz="2000" b="1" spc="-10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MOMENTUL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STUDIULUI</a:t>
            </a:r>
            <a:r>
              <a:rPr sz="2000" b="1" spc="-7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ELECTROFIZOLOGIC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250" y="990600"/>
            <a:ext cx="8699500" cy="40259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3977" rIns="0" bIns="0" rtlCol="0">
            <a:spAutoFit/>
          </a:bodyPr>
          <a:lstStyle/>
          <a:p>
            <a:pPr marL="378460" marR="5080" indent="-356235">
              <a:lnSpc>
                <a:spcPct val="100000"/>
              </a:lnSpc>
              <a:spcBef>
                <a:spcPts val="100"/>
              </a:spcBef>
            </a:pPr>
            <a:r>
              <a:rPr sz="2000" b="1" spc="-35" dirty="0">
                <a:latin typeface="Arial"/>
                <a:cs typeface="Arial"/>
              </a:rPr>
              <a:t>ŢINTA</a:t>
            </a:r>
            <a:r>
              <a:rPr sz="2000" b="1" spc="-10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OPTIMĂ</a:t>
            </a:r>
            <a:r>
              <a:rPr sz="2000" b="1" spc="-6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13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ABLAŢIE</a:t>
            </a:r>
            <a:r>
              <a:rPr sz="2000" b="1" spc="11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CU</a:t>
            </a:r>
            <a:r>
              <a:rPr sz="2000" b="1" spc="-100" dirty="0">
                <a:latin typeface="Arial"/>
                <a:cs typeface="Arial"/>
              </a:rPr>
              <a:t> </a:t>
            </a:r>
            <a:r>
              <a:rPr sz="2000" b="1" spc="-40" dirty="0">
                <a:latin typeface="Arial"/>
                <a:cs typeface="Arial"/>
              </a:rPr>
              <a:t>PRECOCITATE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MAXIMĂ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14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30MS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ŞI </a:t>
            </a:r>
            <a:r>
              <a:rPr sz="2000" b="1" spc="-10" dirty="0">
                <a:latin typeface="Arial"/>
                <a:cs typeface="Arial"/>
              </a:rPr>
              <a:t>MOMENTUL</a:t>
            </a:r>
            <a:r>
              <a:rPr sz="2000" b="1" spc="-13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ABALŢIEI</a:t>
            </a:r>
            <a:r>
              <a:rPr sz="2000" b="1" spc="1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CU</a:t>
            </a:r>
            <a:r>
              <a:rPr sz="2000" b="1" spc="-10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RESTABILIREA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RITMULUI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SINUSAL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7300" y="1130298"/>
            <a:ext cx="7092950" cy="390525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72832" y="216725"/>
            <a:ext cx="6936740" cy="737235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R="1905" algn="ctr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ECG</a:t>
            </a:r>
            <a:r>
              <a:rPr sz="2000" spc="-65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12</a:t>
            </a:r>
            <a:r>
              <a:rPr sz="2000" spc="-70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Microsoft Sans Serif"/>
                <a:cs typeface="Microsoft Sans Serif"/>
              </a:rPr>
              <a:t>DERIVAŢII</a:t>
            </a:r>
            <a:r>
              <a:rPr sz="2000" spc="25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Microsoft Sans Serif"/>
                <a:cs typeface="Microsoft Sans Serif"/>
              </a:rPr>
              <a:t>POSTABLAŢIE</a:t>
            </a:r>
            <a:endParaRPr sz="20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imediat</a:t>
            </a:r>
            <a:r>
              <a:rPr sz="2000" spc="-20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postablaţie</a:t>
            </a:r>
            <a:r>
              <a:rPr sz="2000" spc="120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a</a:t>
            </a:r>
            <a:r>
              <a:rPr sz="2000" spc="-75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fost</a:t>
            </a:r>
            <a:r>
              <a:rPr sz="2000" spc="-75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întrerupt</a:t>
            </a:r>
            <a:r>
              <a:rPr sz="2000" spc="90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tratamentul</a:t>
            </a:r>
            <a:r>
              <a:rPr sz="2000" spc="20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001F5F"/>
                </a:solidFill>
                <a:latin typeface="Microsoft Sans Serif"/>
                <a:cs typeface="Microsoft Sans Serif"/>
              </a:rPr>
              <a:t>cu</a:t>
            </a:r>
            <a:r>
              <a:rPr sz="2000" spc="-135" dirty="0">
                <a:solidFill>
                  <a:srgbClr val="001F5F"/>
                </a:solidFill>
                <a:latin typeface="Microsoft Sans Serif"/>
                <a:cs typeface="Microsoft Sans Serif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Microsoft Sans Serif"/>
                <a:cs typeface="Microsoft Sans Serif"/>
              </a:rPr>
              <a:t>Amiodaronă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6631" rIns="0" bIns="0" rtlCol="0">
            <a:spAutoFit/>
          </a:bodyPr>
          <a:lstStyle/>
          <a:p>
            <a:pPr marL="855344">
              <a:lnSpc>
                <a:spcPct val="100000"/>
              </a:lnSpc>
              <a:spcBef>
                <a:spcPts val="100"/>
              </a:spcBef>
            </a:pPr>
            <a:r>
              <a:rPr sz="2000" dirty="0"/>
              <a:t>ECG</a:t>
            </a:r>
            <a:r>
              <a:rPr sz="2000" spc="-25" dirty="0"/>
              <a:t> </a:t>
            </a:r>
            <a:r>
              <a:rPr sz="2000" dirty="0"/>
              <a:t>LA</a:t>
            </a:r>
            <a:r>
              <a:rPr sz="2000" spc="-105" dirty="0"/>
              <a:t> </a:t>
            </a:r>
            <a:r>
              <a:rPr sz="2000" dirty="0"/>
              <a:t>6</a:t>
            </a:r>
            <a:r>
              <a:rPr sz="2000" spc="-30" dirty="0"/>
              <a:t> </a:t>
            </a:r>
            <a:r>
              <a:rPr sz="2000" dirty="0"/>
              <a:t>LUNI</a:t>
            </a:r>
            <a:r>
              <a:rPr sz="2000" spc="-30" dirty="0"/>
              <a:t> </a:t>
            </a:r>
            <a:r>
              <a:rPr sz="2000" spc="45" dirty="0"/>
              <a:t>POSTABLAŢIE…</a:t>
            </a:r>
            <a:r>
              <a:rPr sz="2000" spc="20" dirty="0"/>
              <a:t> </a:t>
            </a:r>
            <a:r>
              <a:rPr sz="2000" dirty="0"/>
              <a:t>STILL</a:t>
            </a:r>
            <a:r>
              <a:rPr sz="2000" spc="-35" dirty="0"/>
              <a:t> </a:t>
            </a:r>
            <a:r>
              <a:rPr sz="2000" dirty="0"/>
              <a:t>SINUS</a:t>
            </a:r>
            <a:r>
              <a:rPr sz="2000" spc="30" dirty="0"/>
              <a:t> </a:t>
            </a:r>
            <a:r>
              <a:rPr sz="2000" spc="-10" dirty="0"/>
              <a:t>RHYTHM</a:t>
            </a:r>
            <a:endParaRPr sz="2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52700" y="774700"/>
            <a:ext cx="4254500" cy="42164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6278" rIns="0" bIns="0" rtlCol="0">
            <a:spAutoFit/>
          </a:bodyPr>
          <a:lstStyle/>
          <a:p>
            <a:pPr marL="1440180">
              <a:lnSpc>
                <a:spcPct val="100000"/>
              </a:lnSpc>
              <a:spcBef>
                <a:spcPts val="100"/>
              </a:spcBef>
            </a:pPr>
            <a:r>
              <a:rPr dirty="0"/>
              <a:t>ECOGRAFIE</a:t>
            </a:r>
            <a:r>
              <a:rPr spc="40" dirty="0"/>
              <a:t> </a:t>
            </a:r>
            <a:r>
              <a:rPr dirty="0"/>
              <a:t>LA</a:t>
            </a:r>
            <a:r>
              <a:rPr spc="-160" dirty="0"/>
              <a:t> </a:t>
            </a:r>
            <a:r>
              <a:rPr dirty="0"/>
              <a:t>8</a:t>
            </a:r>
            <a:r>
              <a:rPr spc="-20" dirty="0"/>
              <a:t> </a:t>
            </a:r>
            <a:r>
              <a:rPr dirty="0"/>
              <a:t>LUNI</a:t>
            </a:r>
            <a:r>
              <a:rPr spc="-55" dirty="0"/>
              <a:t> </a:t>
            </a:r>
            <a:r>
              <a:rPr spc="-20" dirty="0"/>
              <a:t>POSTABLAŢIE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807" y="1757362"/>
            <a:ext cx="3347720" cy="14185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900"/>
              </a:lnSpc>
              <a:spcBef>
                <a:spcPts val="95"/>
              </a:spcBef>
            </a:pPr>
            <a:r>
              <a:rPr sz="2000" spc="-20" dirty="0">
                <a:latin typeface="Malgun Gothic"/>
                <a:cs typeface="Malgun Gothic"/>
              </a:rPr>
              <a:t>Volume</a:t>
            </a:r>
            <a:r>
              <a:rPr sz="2000" spc="-50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normale</a:t>
            </a:r>
            <a:r>
              <a:rPr sz="2000" spc="-50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ale</a:t>
            </a:r>
            <a:r>
              <a:rPr sz="2000" spc="-90" dirty="0">
                <a:latin typeface="Malgun Gothic"/>
                <a:cs typeface="Malgun Gothic"/>
              </a:rPr>
              <a:t> </a:t>
            </a:r>
            <a:r>
              <a:rPr sz="2000" spc="-25" dirty="0">
                <a:latin typeface="Malgun Gothic"/>
                <a:cs typeface="Malgun Gothic"/>
              </a:rPr>
              <a:t>VS, </a:t>
            </a:r>
            <a:r>
              <a:rPr sz="2000" dirty="0">
                <a:latin typeface="Malgun Gothic"/>
                <a:cs typeface="Malgun Gothic"/>
              </a:rPr>
              <a:t>FE=55%,</a:t>
            </a:r>
            <a:r>
              <a:rPr sz="2000" spc="-55" dirty="0">
                <a:latin typeface="Malgun Gothic"/>
                <a:cs typeface="Malgun Gothic"/>
              </a:rPr>
              <a:t> </a:t>
            </a:r>
            <a:r>
              <a:rPr sz="2000" dirty="0">
                <a:latin typeface="Malgun Gothic"/>
                <a:cs typeface="Malgun Gothic"/>
              </a:rPr>
              <a:t>f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dirty="0">
                <a:latin typeface="Malgun Gothic"/>
                <a:cs typeface="Malgun Gothic"/>
              </a:rPr>
              <a:t>r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spc="225" dirty="0">
                <a:latin typeface="Calibri"/>
                <a:cs typeface="Calibri"/>
              </a:rPr>
              <a:t> </a:t>
            </a:r>
            <a:r>
              <a:rPr sz="2000" dirty="0">
                <a:latin typeface="Malgun Gothic"/>
                <a:cs typeface="Malgun Gothic"/>
              </a:rPr>
              <a:t>tulbur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dirty="0">
                <a:latin typeface="Malgun Gothic"/>
                <a:cs typeface="Malgun Gothic"/>
              </a:rPr>
              <a:t>ri</a:t>
            </a:r>
            <a:r>
              <a:rPr sz="2000" spc="-55" dirty="0">
                <a:latin typeface="Malgun Gothic"/>
                <a:cs typeface="Malgun Gothic"/>
              </a:rPr>
              <a:t> </a:t>
            </a:r>
            <a:r>
              <a:rPr sz="2000" spc="-25" dirty="0">
                <a:latin typeface="Malgun Gothic"/>
                <a:cs typeface="Malgun Gothic"/>
              </a:rPr>
              <a:t>de</a:t>
            </a:r>
            <a:endParaRPr sz="2000">
              <a:latin typeface="Malgun Gothic"/>
              <a:cs typeface="Malgun Gothic"/>
            </a:endParaRPr>
          </a:p>
          <a:p>
            <a:pPr marL="12700" marR="5080">
              <a:lnSpc>
                <a:spcPct val="102200"/>
              </a:lnSpc>
              <a:spcBef>
                <a:spcPts val="455"/>
              </a:spcBef>
            </a:pPr>
            <a:r>
              <a:rPr sz="2000" dirty="0">
                <a:latin typeface="Malgun Gothic"/>
                <a:cs typeface="Malgun Gothic"/>
              </a:rPr>
              <a:t>cinetic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Malgun Gothic"/>
                <a:cs typeface="Malgun Gothic"/>
              </a:rPr>
              <a:t>parietal</a:t>
            </a:r>
            <a:r>
              <a:rPr sz="2000" dirty="0">
                <a:latin typeface="Calibri"/>
                <a:cs typeface="Calibri"/>
              </a:rPr>
              <a:t>ă</a:t>
            </a:r>
            <a:r>
              <a:rPr sz="2000" dirty="0">
                <a:latin typeface="Malgun Gothic"/>
                <a:cs typeface="Malgun Gothic"/>
              </a:rPr>
              <a:t>,</a:t>
            </a:r>
            <a:r>
              <a:rPr sz="2000" spc="-55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AS=18cm</a:t>
            </a:r>
            <a:r>
              <a:rPr sz="2000" spc="-10" dirty="0">
                <a:latin typeface="Franklin Gothic Medium"/>
                <a:cs typeface="Franklin Gothic Medium"/>
              </a:rPr>
              <a:t>²</a:t>
            </a:r>
            <a:r>
              <a:rPr sz="2000" spc="-10" dirty="0">
                <a:latin typeface="Malgun Gothic"/>
                <a:cs typeface="Malgun Gothic"/>
              </a:rPr>
              <a:t>, </a:t>
            </a:r>
            <a:r>
              <a:rPr sz="2000" dirty="0">
                <a:latin typeface="Malgun Gothic"/>
                <a:cs typeface="Malgun Gothic"/>
              </a:rPr>
              <a:t>vol</a:t>
            </a:r>
            <a:r>
              <a:rPr sz="2000" spc="-40" dirty="0">
                <a:latin typeface="Malgun Gothic"/>
                <a:cs typeface="Malgun Gothic"/>
              </a:rPr>
              <a:t> </a:t>
            </a:r>
            <a:r>
              <a:rPr sz="2000" spc="-10" dirty="0">
                <a:latin typeface="Malgun Gothic"/>
                <a:cs typeface="Malgun Gothic"/>
              </a:rPr>
              <a:t>AS=30ml/m</a:t>
            </a:r>
            <a:r>
              <a:rPr sz="2000" spc="-10" dirty="0">
                <a:latin typeface="Franklin Gothic Medium"/>
                <a:cs typeface="Franklin Gothic Medium"/>
              </a:rPr>
              <a:t>²</a:t>
            </a:r>
            <a:endParaRPr sz="2000">
              <a:latin typeface="Franklin Gothic Medium"/>
              <a:cs typeface="Franklin Gothic Medium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0" y="1003300"/>
            <a:ext cx="4394200" cy="31369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03800" cy="51435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156325" y="2413952"/>
            <a:ext cx="18065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Malgun Gothic"/>
                <a:cs typeface="Malgun Gothic"/>
              </a:rPr>
              <a:t>VA</a:t>
            </a:r>
            <a:r>
              <a:rPr sz="1800" spc="-130" dirty="0">
                <a:latin typeface="Malgun Gothic"/>
                <a:cs typeface="Malgun Gothic"/>
              </a:rPr>
              <a:t> </a:t>
            </a:r>
            <a:r>
              <a:rPr sz="1800" spc="-10" dirty="0">
                <a:latin typeface="Malgun Gothic"/>
                <a:cs typeface="Malgun Gothic"/>
              </a:rPr>
              <a:t>MUL</a:t>
            </a:r>
            <a:r>
              <a:rPr sz="1800" spc="-10" dirty="0">
                <a:latin typeface="Calibri"/>
                <a:cs typeface="Calibri"/>
              </a:rPr>
              <a:t>Ţ</a:t>
            </a:r>
            <a:r>
              <a:rPr sz="1800" spc="-10" dirty="0">
                <a:latin typeface="Malgun Gothic"/>
                <a:cs typeface="Malgun Gothic"/>
              </a:rPr>
              <a:t>UMESC!</a:t>
            </a:r>
            <a:endParaRPr sz="1800">
              <a:latin typeface="Malgun Gothic"/>
              <a:cs typeface="Malgun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2013</TotalTime>
  <Words>423</Words>
  <Application>Microsoft Office PowerPoint</Application>
  <PresentationFormat>On-screen Show (16:9)</PresentationFormat>
  <Paragraphs>67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Malgun Gothic</vt:lpstr>
      <vt:lpstr>Arial</vt:lpstr>
      <vt:lpstr>Calibri</vt:lpstr>
      <vt:lpstr>Franklin Gothic Medium</vt:lpstr>
      <vt:lpstr>Microsoft Sans Serif</vt:lpstr>
      <vt:lpstr>Times New Roman</vt:lpstr>
      <vt:lpstr>Wingdings</vt:lpstr>
      <vt:lpstr>Office Theme</vt:lpstr>
      <vt:lpstr>PowerPoint Presentation</vt:lpstr>
      <vt:lpstr>PowerPoint Presentation</vt:lpstr>
      <vt:lpstr>EXAMENUL FIZIC</vt:lpstr>
      <vt:lpstr>ANALIZE DE LABORATOR</vt:lpstr>
      <vt:lpstr>ECG DE SUPRAFAŢĂ ÎN 12 DERIVAŢII</vt:lpstr>
      <vt:lpstr>PowerPoint Presentation</vt:lpstr>
      <vt:lpstr>Cum încadrăm acestă tahicardie?</vt:lpstr>
      <vt:lpstr>PowerPoint Presentation</vt:lpstr>
      <vt:lpstr>PowerPoint Presentation</vt:lpstr>
      <vt:lpstr>PowerPoint Presentation</vt:lpstr>
      <vt:lpstr>HOLTER ECG/24 h</vt:lpstr>
      <vt:lpstr>ECOCARDIOGRAFIE- VS DILATAT, FE=40%</vt:lpstr>
      <vt:lpstr>PowerPoint Presentation</vt:lpstr>
      <vt:lpstr>MEDICAŢIE</vt:lpstr>
      <vt:lpstr>ABLAŢIE CARTO 3D ?</vt:lpstr>
      <vt:lpstr>MECANISME PREDISPOZANTE PENTRU GENEZA FIBRILAŢIEI AT RIALE LA PACIENȚII CU TAHICARDII INCESANTE</vt:lpstr>
      <vt:lpstr>? STRATEGIE ?</vt:lpstr>
      <vt:lpstr>PowerPoint Presentation</vt:lpstr>
      <vt:lpstr>TAHICARDIE ATRIALĂ CU FC 122-MIN (490MS) SUB AMIODARONĂ ÎN MOMENTUL STUDIULUI ELECTROFIZOLOGIC</vt:lpstr>
      <vt:lpstr>ŢINTA OPTIMĂ DE ABLAŢIE CU PRECOCITATE MAXIMĂ DE 30MS ŞI MOMENTUL ABALŢIEI CU RESTABILIREA RITMULUI SINUSAL</vt:lpstr>
      <vt:lpstr>PowerPoint Presentation</vt:lpstr>
      <vt:lpstr>ECG LA 6 LUNI POSTABLAŢIE… STILL SINUS RHYTHM</vt:lpstr>
      <vt:lpstr>ECOGRAFIE LA 8 LUNI POSTABLAŢIE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Lenovo</cp:lastModifiedBy>
  <cp:revision>2</cp:revision>
  <dcterms:created xsi:type="dcterms:W3CDTF">2025-03-22T20:42:40Z</dcterms:created>
  <dcterms:modified xsi:type="dcterms:W3CDTF">2025-03-24T06:20:23Z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2025-01-04T00:00:00Z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2025-03-22T00:00:00Z</vt:filetime>
  </property>
  <property fmtid="{D5CDD505-2E9C-101B-9397-08002B2CF9AE}" pid="5" name="Producer">
    <vt:lpwstr>Microsoft® PowerPoint® 2013</vt:lpwstr>
  </property>
</Properties>
</file>